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70" r:id="rId15"/>
    <p:sldId id="271" r:id="rId16"/>
    <p:sldId id="272" r:id="rId17"/>
    <p:sldId id="273" r:id="rId18"/>
    <p:sldId id="269"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11/29/2020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B69FB8-4E02-42AF-8D16-2B733A510E96}"/>
              </a:ext>
            </a:extLst>
          </p:cNvPr>
          <p:cNvSpPr/>
          <p:nvPr/>
        </p:nvSpPr>
        <p:spPr>
          <a:xfrm>
            <a:off x="3525078" y="152400"/>
            <a:ext cx="4943061" cy="55659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Chemistry with Polymers</a:t>
            </a:r>
          </a:p>
        </p:txBody>
      </p:sp>
      <p:sp>
        <p:nvSpPr>
          <p:cNvPr id="5" name="Rectangle 4">
            <a:extLst>
              <a:ext uri="{FF2B5EF4-FFF2-40B4-BE49-F238E27FC236}">
                <a16:creationId xmlns:a16="http://schemas.microsoft.com/office/drawing/2014/main" id="{ED7C21A4-3362-4D2F-BEE5-7C0EAB48C2D0}"/>
              </a:ext>
            </a:extLst>
          </p:cNvPr>
          <p:cNvSpPr/>
          <p:nvPr/>
        </p:nvSpPr>
        <p:spPr>
          <a:xfrm>
            <a:off x="9329530" y="92765"/>
            <a:ext cx="2478157" cy="33047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chemeClr val="bg1"/>
                </a:solidFill>
                <a:latin typeface="Arial Black" panose="020B0A04020102020204" pitchFamily="34" charset="0"/>
              </a:rPr>
              <a:t>Dr.Widad</a:t>
            </a:r>
            <a:r>
              <a:rPr lang="en-US" sz="1400" b="1" dirty="0">
                <a:solidFill>
                  <a:schemeClr val="bg1"/>
                </a:solidFill>
                <a:latin typeface="Arial Black" panose="020B0A04020102020204" pitchFamily="34" charset="0"/>
              </a:rPr>
              <a:t> Saleh</a:t>
            </a:r>
          </a:p>
        </p:txBody>
      </p:sp>
      <p:sp>
        <p:nvSpPr>
          <p:cNvPr id="6" name="Rectangle 5">
            <a:extLst>
              <a:ext uri="{FF2B5EF4-FFF2-40B4-BE49-F238E27FC236}">
                <a16:creationId xmlns:a16="http://schemas.microsoft.com/office/drawing/2014/main" id="{3FE54736-9A11-446B-8055-2720A03A44C2}"/>
              </a:ext>
            </a:extLst>
          </p:cNvPr>
          <p:cNvSpPr/>
          <p:nvPr/>
        </p:nvSpPr>
        <p:spPr>
          <a:xfrm>
            <a:off x="9329530" y="596348"/>
            <a:ext cx="2478157" cy="33047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Black" panose="020B0A04020102020204" pitchFamily="34" charset="0"/>
              </a:rPr>
              <a:t>3</a:t>
            </a:r>
            <a:r>
              <a:rPr lang="en-US" sz="1400" b="1" baseline="30000" dirty="0">
                <a:solidFill>
                  <a:schemeClr val="bg1"/>
                </a:solidFill>
                <a:latin typeface="Arial Black" panose="020B0A04020102020204" pitchFamily="34" charset="0"/>
              </a:rPr>
              <a:t>rd</a:t>
            </a:r>
            <a:r>
              <a:rPr lang="en-US" sz="1400" b="1" dirty="0">
                <a:solidFill>
                  <a:schemeClr val="bg1"/>
                </a:solidFill>
                <a:latin typeface="Arial Black" panose="020B0A04020102020204" pitchFamily="34" charset="0"/>
              </a:rPr>
              <a:t>  Lecture</a:t>
            </a:r>
          </a:p>
        </p:txBody>
      </p:sp>
      <p:sp>
        <p:nvSpPr>
          <p:cNvPr id="7" name="Rectangle 6">
            <a:extLst>
              <a:ext uri="{FF2B5EF4-FFF2-40B4-BE49-F238E27FC236}">
                <a16:creationId xmlns:a16="http://schemas.microsoft.com/office/drawing/2014/main" id="{6B9C4431-7F34-405A-8249-93AF7B2AAD7C}"/>
              </a:ext>
            </a:extLst>
          </p:cNvPr>
          <p:cNvSpPr/>
          <p:nvPr/>
        </p:nvSpPr>
        <p:spPr>
          <a:xfrm>
            <a:off x="139148" y="1126847"/>
            <a:ext cx="11913703" cy="532696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chemeClr val="bg1"/>
                </a:solidFill>
              </a:rPr>
              <a:t>Polymer Analogous Reactions</a:t>
            </a:r>
            <a:r>
              <a:rPr lang="en-US" b="1" dirty="0">
                <a:solidFill>
                  <a:schemeClr val="bg1"/>
                </a:solidFill>
              </a:rPr>
              <a:t>:-Reactions that involve parts of macromolecules, but that do not change their degree of polymerization, are known as polymer analogous reactions.</a:t>
            </a:r>
            <a:r>
              <a:rPr lang="en-US" dirty="0"/>
              <a:t> </a:t>
            </a:r>
            <a:r>
              <a:rPr lang="en-US" b="1" dirty="0">
                <a:solidFill>
                  <a:schemeClr val="bg1"/>
                </a:solidFill>
              </a:rPr>
              <a:t>The hydrogenation of unsaturated bonds in the polymer backbone or the hydrolysis of side groups are examples of these kinds of reactions.</a:t>
            </a: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pPr algn="ctr"/>
            <a:endParaRPr lang="en-US" b="1" dirty="0">
              <a:solidFill>
                <a:schemeClr val="bg1"/>
              </a:solidFill>
              <a:latin typeface="Arial Black" panose="020B0A04020102020204" pitchFamily="34" charset="0"/>
            </a:endParaRPr>
          </a:p>
        </p:txBody>
      </p:sp>
      <p:pic>
        <p:nvPicPr>
          <p:cNvPr id="3" name="Picture 2">
            <a:extLst>
              <a:ext uri="{FF2B5EF4-FFF2-40B4-BE49-F238E27FC236}">
                <a16:creationId xmlns:a16="http://schemas.microsoft.com/office/drawing/2014/main" id="{1D4EA864-8CB6-43FA-B14B-15F11B2D0F76}"/>
              </a:ext>
            </a:extLst>
          </p:cNvPr>
          <p:cNvPicPr>
            <a:picLocks noChangeAspect="1"/>
          </p:cNvPicPr>
          <p:nvPr/>
        </p:nvPicPr>
        <p:blipFill>
          <a:blip r:embed="rId2"/>
          <a:stretch>
            <a:fillRect/>
          </a:stretch>
        </p:blipFill>
        <p:spPr>
          <a:xfrm>
            <a:off x="2405268" y="2485933"/>
            <a:ext cx="7381461" cy="1732449"/>
          </a:xfrm>
          <a:prstGeom prst="rect">
            <a:avLst/>
          </a:prstGeom>
          <a:solidFill>
            <a:srgbClr val="FFFF00"/>
          </a:solidFill>
        </p:spPr>
      </p:pic>
      <p:pic>
        <p:nvPicPr>
          <p:cNvPr id="9" name="Picture 8">
            <a:extLst>
              <a:ext uri="{FF2B5EF4-FFF2-40B4-BE49-F238E27FC236}">
                <a16:creationId xmlns:a16="http://schemas.microsoft.com/office/drawing/2014/main" id="{8AC9F335-2868-4F60-97F3-885E64864235}"/>
              </a:ext>
            </a:extLst>
          </p:cNvPr>
          <p:cNvPicPr>
            <a:picLocks noChangeAspect="1"/>
          </p:cNvPicPr>
          <p:nvPr/>
        </p:nvPicPr>
        <p:blipFill>
          <a:blip r:embed="rId3"/>
          <a:stretch>
            <a:fillRect/>
          </a:stretch>
        </p:blipFill>
        <p:spPr>
          <a:xfrm>
            <a:off x="2385391" y="4272998"/>
            <a:ext cx="7381461" cy="1732449"/>
          </a:xfrm>
          <a:prstGeom prst="rect">
            <a:avLst/>
          </a:prstGeom>
        </p:spPr>
      </p:pic>
      <p:sp>
        <p:nvSpPr>
          <p:cNvPr id="10" name="Rectangle 9">
            <a:extLst>
              <a:ext uri="{FF2B5EF4-FFF2-40B4-BE49-F238E27FC236}">
                <a16:creationId xmlns:a16="http://schemas.microsoft.com/office/drawing/2014/main" id="{74B257F6-1900-4B2D-871B-DCA49DD7849C}"/>
              </a:ext>
            </a:extLst>
          </p:cNvPr>
          <p:cNvSpPr/>
          <p:nvPr/>
        </p:nvSpPr>
        <p:spPr>
          <a:xfrm>
            <a:off x="410817" y="3101009"/>
            <a:ext cx="1974574" cy="49033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bg1"/>
                </a:solidFill>
              </a:rPr>
              <a:t>P.acryl</a:t>
            </a:r>
            <a:r>
              <a:rPr lang="en-US" b="1" dirty="0">
                <a:solidFill>
                  <a:schemeClr val="bg1"/>
                </a:solidFill>
              </a:rPr>
              <a:t> amide</a:t>
            </a:r>
          </a:p>
        </p:txBody>
      </p:sp>
      <p:sp>
        <p:nvSpPr>
          <p:cNvPr id="11" name="Rectangle 10">
            <a:extLst>
              <a:ext uri="{FF2B5EF4-FFF2-40B4-BE49-F238E27FC236}">
                <a16:creationId xmlns:a16="http://schemas.microsoft.com/office/drawing/2014/main" id="{70EC19C1-D6D5-4A52-AE00-EB7338382EE8}"/>
              </a:ext>
            </a:extLst>
          </p:cNvPr>
          <p:cNvSpPr/>
          <p:nvPr/>
        </p:nvSpPr>
        <p:spPr>
          <a:xfrm>
            <a:off x="427382" y="4894057"/>
            <a:ext cx="1958009" cy="49033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bg1"/>
                </a:solidFill>
              </a:rPr>
              <a:t>PVAc</a:t>
            </a:r>
            <a:endParaRPr lang="en-US" b="1" dirty="0">
              <a:solidFill>
                <a:schemeClr val="bg1"/>
              </a:solidFill>
            </a:endParaRPr>
          </a:p>
        </p:txBody>
      </p:sp>
    </p:spTree>
    <p:extLst>
      <p:ext uri="{BB962C8B-B14F-4D97-AF65-F5344CB8AC3E}">
        <p14:creationId xmlns:p14="http://schemas.microsoft.com/office/powerpoint/2010/main" val="3184683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25847D8-4715-4BF2-A9E9-5B4E75573307}"/>
              </a:ext>
            </a:extLst>
          </p:cNvPr>
          <p:cNvPicPr>
            <a:picLocks noChangeAspect="1"/>
          </p:cNvPicPr>
          <p:nvPr/>
        </p:nvPicPr>
        <p:blipFill>
          <a:blip r:embed="rId2"/>
          <a:stretch>
            <a:fillRect/>
          </a:stretch>
        </p:blipFill>
        <p:spPr>
          <a:xfrm>
            <a:off x="4237243" y="224874"/>
            <a:ext cx="7689714" cy="2962688"/>
          </a:xfrm>
          <a:prstGeom prst="rect">
            <a:avLst/>
          </a:prstGeom>
        </p:spPr>
      </p:pic>
      <p:sp>
        <p:nvSpPr>
          <p:cNvPr id="7" name="Rectangle 6">
            <a:extLst>
              <a:ext uri="{FF2B5EF4-FFF2-40B4-BE49-F238E27FC236}">
                <a16:creationId xmlns:a16="http://schemas.microsoft.com/office/drawing/2014/main" id="{8EA29299-0AF1-4B21-89CA-ABC0EDEA6080}"/>
              </a:ext>
            </a:extLst>
          </p:cNvPr>
          <p:cNvSpPr/>
          <p:nvPr/>
        </p:nvSpPr>
        <p:spPr>
          <a:xfrm>
            <a:off x="397566" y="224874"/>
            <a:ext cx="3445565" cy="286288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Increasing</a:t>
            </a:r>
          </a:p>
          <a:p>
            <a:pPr algn="ctr"/>
            <a:r>
              <a:rPr lang="en-US" b="1" dirty="0">
                <a:solidFill>
                  <a:schemeClr val="bg1"/>
                </a:solidFill>
              </a:rPr>
              <a:t>polymer solubility by</a:t>
            </a:r>
          </a:p>
          <a:p>
            <a:pPr algn="ctr"/>
            <a:r>
              <a:rPr lang="en-US" b="1" dirty="0">
                <a:solidFill>
                  <a:schemeClr val="bg1"/>
                </a:solidFill>
              </a:rPr>
              <a:t>introducing a polar group with the aid of light.</a:t>
            </a:r>
            <a:endParaRPr lang="en-US" b="1" dirty="0">
              <a:solidFill>
                <a:schemeClr val="bg1"/>
              </a:solidFill>
              <a:latin typeface="Arial Black" panose="020B0A04020102020204" pitchFamily="34" charset="0"/>
            </a:endParaRPr>
          </a:p>
        </p:txBody>
      </p:sp>
      <p:sp>
        <p:nvSpPr>
          <p:cNvPr id="9" name="Rectangle 8">
            <a:extLst>
              <a:ext uri="{FF2B5EF4-FFF2-40B4-BE49-F238E27FC236}">
                <a16:creationId xmlns:a16="http://schemas.microsoft.com/office/drawing/2014/main" id="{EE717E17-3BB7-49D3-8397-3EF193FD5A4B}"/>
              </a:ext>
            </a:extLst>
          </p:cNvPr>
          <p:cNvSpPr/>
          <p:nvPr/>
        </p:nvSpPr>
        <p:spPr>
          <a:xfrm>
            <a:off x="477078" y="3429000"/>
            <a:ext cx="11449879" cy="320412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bg1"/>
                </a:solidFill>
              </a:rPr>
              <a:t>Photoresists  </a:t>
            </a:r>
            <a:r>
              <a:rPr lang="en-US" b="1" dirty="0">
                <a:solidFill>
                  <a:schemeClr val="bg1"/>
                </a:solidFill>
              </a:rPr>
              <a:t>The structuring of surfaces by light plays a crucial role in many industrial processes, especially</a:t>
            </a:r>
          </a:p>
          <a:p>
            <a:pPr algn="ctr"/>
            <a:r>
              <a:rPr lang="en-US" b="1" dirty="0">
                <a:solidFill>
                  <a:schemeClr val="bg1"/>
                </a:solidFill>
              </a:rPr>
              <a:t>in the electronics industry for the production of micro-structured electronic components.</a:t>
            </a:r>
          </a:p>
          <a:p>
            <a:pPr algn="ctr"/>
            <a:r>
              <a:rPr lang="en-US" b="1" dirty="0">
                <a:solidFill>
                  <a:schemeClr val="bg1"/>
                </a:solidFill>
              </a:rPr>
              <a:t>The structuring of polymeric surfaces can take place by a variety of means:</a:t>
            </a:r>
          </a:p>
          <a:p>
            <a:pPr algn="ctr"/>
            <a:r>
              <a:rPr lang="en-US" b="1" dirty="0">
                <a:solidFill>
                  <a:schemeClr val="bg1"/>
                </a:solidFill>
              </a:rPr>
              <a:t>1-       Increasing the solubility by radiation</a:t>
            </a:r>
          </a:p>
          <a:p>
            <a:pPr algn="ctr"/>
            <a:r>
              <a:rPr lang="en-US" b="1" dirty="0">
                <a:solidFill>
                  <a:schemeClr val="bg1"/>
                </a:solidFill>
              </a:rPr>
              <a:t>2-     Decreasing the solubility by radiation</a:t>
            </a:r>
          </a:p>
          <a:p>
            <a:pPr algn="ctr"/>
            <a:endParaRPr lang="en-US" b="1" dirty="0">
              <a:solidFill>
                <a:schemeClr val="bg1"/>
              </a:solidFill>
            </a:endParaRPr>
          </a:p>
          <a:p>
            <a:r>
              <a:rPr lang="en-US" b="1" dirty="0">
                <a:solidFill>
                  <a:schemeClr val="bg1"/>
                </a:solidFill>
              </a:rPr>
              <a:t>Note :- Polymers referred to as “positive resists” (</a:t>
            </a:r>
            <a:r>
              <a:rPr lang="en-US" b="1" i="1" dirty="0">
                <a:solidFill>
                  <a:schemeClr val="bg1"/>
                </a:solidFill>
              </a:rPr>
              <a:t>p</a:t>
            </a:r>
            <a:r>
              <a:rPr lang="en-US" b="1" dirty="0">
                <a:solidFill>
                  <a:schemeClr val="bg1"/>
                </a:solidFill>
              </a:rPr>
              <a:t>-</a:t>
            </a:r>
            <a:r>
              <a:rPr lang="en-US" b="1" i="1" dirty="0">
                <a:solidFill>
                  <a:schemeClr val="bg1"/>
                </a:solidFill>
              </a:rPr>
              <a:t>resists</a:t>
            </a:r>
            <a:r>
              <a:rPr lang="en-US" b="1" dirty="0">
                <a:solidFill>
                  <a:schemeClr val="bg1"/>
                </a:solidFill>
              </a:rPr>
              <a:t>) become more soluble on exposure to</a:t>
            </a:r>
          </a:p>
          <a:p>
            <a:r>
              <a:rPr lang="en-US" b="1" dirty="0">
                <a:solidFill>
                  <a:schemeClr val="bg1"/>
                </a:solidFill>
              </a:rPr>
              <a:t>light of a suitable wavelength</a:t>
            </a:r>
          </a:p>
        </p:txBody>
      </p:sp>
    </p:spTree>
    <p:extLst>
      <p:ext uri="{BB962C8B-B14F-4D97-AF65-F5344CB8AC3E}">
        <p14:creationId xmlns:p14="http://schemas.microsoft.com/office/powerpoint/2010/main" val="1827720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29B1B9-AFAA-463B-8610-CC0897F4A1B9}"/>
              </a:ext>
            </a:extLst>
          </p:cNvPr>
          <p:cNvPicPr>
            <a:picLocks noChangeAspect="1"/>
          </p:cNvPicPr>
          <p:nvPr/>
        </p:nvPicPr>
        <p:blipFill>
          <a:blip r:embed="rId2"/>
          <a:stretch>
            <a:fillRect/>
          </a:stretch>
        </p:blipFill>
        <p:spPr>
          <a:xfrm>
            <a:off x="4015409" y="224874"/>
            <a:ext cx="7885043" cy="2862883"/>
          </a:xfrm>
          <a:prstGeom prst="rect">
            <a:avLst/>
          </a:prstGeom>
        </p:spPr>
      </p:pic>
      <p:sp>
        <p:nvSpPr>
          <p:cNvPr id="6" name="Rectangle 5">
            <a:extLst>
              <a:ext uri="{FF2B5EF4-FFF2-40B4-BE49-F238E27FC236}">
                <a16:creationId xmlns:a16="http://schemas.microsoft.com/office/drawing/2014/main" id="{BE519863-D676-46B5-9012-73A477BAB13C}"/>
              </a:ext>
            </a:extLst>
          </p:cNvPr>
          <p:cNvSpPr/>
          <p:nvPr/>
        </p:nvSpPr>
        <p:spPr>
          <a:xfrm>
            <a:off x="397566" y="224874"/>
            <a:ext cx="3445565" cy="286288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Reduction of</a:t>
            </a:r>
          </a:p>
          <a:p>
            <a:pPr algn="ctr"/>
            <a:r>
              <a:rPr lang="en-US" b="1" dirty="0">
                <a:solidFill>
                  <a:schemeClr val="bg1"/>
                </a:solidFill>
              </a:rPr>
              <a:t>polymer solubility by</a:t>
            </a:r>
          </a:p>
          <a:p>
            <a:pPr algn="ctr"/>
            <a:r>
              <a:rPr lang="en-US" b="1" dirty="0">
                <a:solidFill>
                  <a:schemeClr val="bg1"/>
                </a:solidFill>
              </a:rPr>
              <a:t>photochemical cross-linking</a:t>
            </a:r>
            <a:endParaRPr lang="en-US" b="1" dirty="0">
              <a:solidFill>
                <a:schemeClr val="bg1"/>
              </a:solidFill>
              <a:latin typeface="Arial Black" panose="020B0A04020102020204" pitchFamily="34" charset="0"/>
            </a:endParaRPr>
          </a:p>
        </p:txBody>
      </p:sp>
      <p:sp>
        <p:nvSpPr>
          <p:cNvPr id="7" name="Rectangle 6">
            <a:extLst>
              <a:ext uri="{FF2B5EF4-FFF2-40B4-BE49-F238E27FC236}">
                <a16:creationId xmlns:a16="http://schemas.microsoft.com/office/drawing/2014/main" id="{6B124930-84E9-4AFE-AF9A-6DE302C1B60A}"/>
              </a:ext>
            </a:extLst>
          </p:cNvPr>
          <p:cNvSpPr/>
          <p:nvPr/>
        </p:nvSpPr>
        <p:spPr>
          <a:xfrm>
            <a:off x="397566" y="3299791"/>
            <a:ext cx="11410121" cy="333333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So-called “negative resists” (</a:t>
            </a:r>
            <a:r>
              <a:rPr lang="en-US" b="1" i="1" dirty="0">
                <a:solidFill>
                  <a:schemeClr val="bg1"/>
                </a:solidFill>
              </a:rPr>
              <a:t>n</a:t>
            </a:r>
            <a:r>
              <a:rPr lang="en-US" b="1" dirty="0">
                <a:solidFill>
                  <a:schemeClr val="bg1"/>
                </a:solidFill>
              </a:rPr>
              <a:t>-</a:t>
            </a:r>
            <a:r>
              <a:rPr lang="en-US" b="1" i="1" dirty="0">
                <a:solidFill>
                  <a:schemeClr val="bg1"/>
                </a:solidFill>
              </a:rPr>
              <a:t>resists</a:t>
            </a:r>
            <a:r>
              <a:rPr lang="en-US" b="1" dirty="0">
                <a:solidFill>
                  <a:schemeClr val="bg1"/>
                </a:solidFill>
              </a:rPr>
              <a:t>) display exactly the opposite reaction when they are</a:t>
            </a:r>
          </a:p>
          <a:p>
            <a:pPr algn="ctr"/>
            <a:r>
              <a:rPr lang="en-US" b="1" dirty="0">
                <a:solidFill>
                  <a:schemeClr val="bg1"/>
                </a:solidFill>
              </a:rPr>
              <a:t>irradiated: they become insoluble. The easiest way to achieve this is by photochemical</a:t>
            </a:r>
          </a:p>
          <a:p>
            <a:pPr algn="ctr"/>
            <a:r>
              <a:rPr lang="en-US" b="1" dirty="0">
                <a:solidFill>
                  <a:schemeClr val="bg1"/>
                </a:solidFill>
              </a:rPr>
              <a:t>cross-linking</a:t>
            </a:r>
          </a:p>
        </p:txBody>
      </p:sp>
    </p:spTree>
    <p:extLst>
      <p:ext uri="{BB962C8B-B14F-4D97-AF65-F5344CB8AC3E}">
        <p14:creationId xmlns:p14="http://schemas.microsoft.com/office/powerpoint/2010/main" val="1153049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25C852F-8BEF-4B2D-9978-B4727213B8D9}"/>
              </a:ext>
            </a:extLst>
          </p:cNvPr>
          <p:cNvPicPr>
            <a:picLocks noChangeAspect="1"/>
          </p:cNvPicPr>
          <p:nvPr/>
        </p:nvPicPr>
        <p:blipFill>
          <a:blip r:embed="rId2"/>
          <a:stretch>
            <a:fillRect/>
          </a:stretch>
        </p:blipFill>
        <p:spPr>
          <a:xfrm>
            <a:off x="1139688" y="145774"/>
            <a:ext cx="10190922" cy="5923721"/>
          </a:xfrm>
          <a:prstGeom prst="rect">
            <a:avLst/>
          </a:prstGeom>
        </p:spPr>
      </p:pic>
      <p:sp>
        <p:nvSpPr>
          <p:cNvPr id="6" name="Rectangle 5">
            <a:extLst>
              <a:ext uri="{FF2B5EF4-FFF2-40B4-BE49-F238E27FC236}">
                <a16:creationId xmlns:a16="http://schemas.microsoft.com/office/drawing/2014/main" id="{1089CA2E-48CF-4C80-A2D8-5D9B3994F3AF}"/>
              </a:ext>
            </a:extLst>
          </p:cNvPr>
          <p:cNvSpPr/>
          <p:nvPr/>
        </p:nvSpPr>
        <p:spPr>
          <a:xfrm>
            <a:off x="2729948" y="6228522"/>
            <a:ext cx="6705600" cy="4837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Structuring surfaces covered with n- or p-resists</a:t>
            </a:r>
          </a:p>
        </p:txBody>
      </p:sp>
    </p:spTree>
    <p:extLst>
      <p:ext uri="{BB962C8B-B14F-4D97-AF65-F5344CB8AC3E}">
        <p14:creationId xmlns:p14="http://schemas.microsoft.com/office/powerpoint/2010/main" val="2404003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3FE622-41AE-4625-9E27-2E5F5E54CD78}"/>
              </a:ext>
            </a:extLst>
          </p:cNvPr>
          <p:cNvSpPr/>
          <p:nvPr/>
        </p:nvSpPr>
        <p:spPr>
          <a:xfrm>
            <a:off x="106017" y="132522"/>
            <a:ext cx="5274365" cy="51683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4- </a:t>
            </a:r>
            <a:r>
              <a:rPr lang="en-US" b="1" dirty="0">
                <a:solidFill>
                  <a:schemeClr val="bg1"/>
                </a:solidFill>
              </a:rPr>
              <a:t>Thermo reversible Cross-Linking: Ionomers</a:t>
            </a:r>
            <a:endParaRPr lang="en-US" b="1" dirty="0">
              <a:solidFill>
                <a:schemeClr val="bg1"/>
              </a:solidFill>
              <a:latin typeface="Arial Black" panose="020B0A04020102020204" pitchFamily="34" charset="0"/>
            </a:endParaRPr>
          </a:p>
        </p:txBody>
      </p:sp>
      <p:sp>
        <p:nvSpPr>
          <p:cNvPr id="5" name="Rectangle 4">
            <a:extLst>
              <a:ext uri="{FF2B5EF4-FFF2-40B4-BE49-F238E27FC236}">
                <a16:creationId xmlns:a16="http://schemas.microsoft.com/office/drawing/2014/main" id="{A0C53E56-4AE7-4313-8D5A-481E6E948B1A}"/>
              </a:ext>
            </a:extLst>
          </p:cNvPr>
          <p:cNvSpPr/>
          <p:nvPr/>
        </p:nvSpPr>
        <p:spPr>
          <a:xfrm>
            <a:off x="106017" y="781878"/>
            <a:ext cx="11913705" cy="290222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Chemical cross-linking reactions in which covalent bonds are formed are irreversible processes.</a:t>
            </a:r>
          </a:p>
          <a:p>
            <a:pPr algn="ctr"/>
            <a:r>
              <a:rPr lang="en-US" b="1" dirty="0">
                <a:solidFill>
                  <a:schemeClr val="bg1"/>
                </a:solidFill>
              </a:rPr>
              <a:t>The products generally have useful material properties; however, they are infusible</a:t>
            </a:r>
          </a:p>
          <a:p>
            <a:pPr algn="ctr"/>
            <a:r>
              <a:rPr lang="en-US" b="1" dirty="0">
                <a:solidFill>
                  <a:schemeClr val="bg1"/>
                </a:solidFill>
              </a:rPr>
              <a:t>and insoluble so they cannot be changed into a different shape by melting or dissolution.</a:t>
            </a:r>
          </a:p>
          <a:p>
            <a:pPr algn="ctr"/>
            <a:r>
              <a:rPr lang="en-US" b="1" dirty="0">
                <a:solidFill>
                  <a:schemeClr val="bg1"/>
                </a:solidFill>
              </a:rPr>
              <a:t>In contrast to this, there are materials which are reversibly cross-linked by non-covalent,</a:t>
            </a:r>
          </a:p>
          <a:p>
            <a:pPr algn="ctr"/>
            <a:r>
              <a:rPr lang="en-US" b="1" dirty="0">
                <a:solidFill>
                  <a:schemeClr val="bg1"/>
                </a:solidFill>
                <a:highlight>
                  <a:srgbClr val="FF00FF"/>
                </a:highlight>
              </a:rPr>
              <a:t>physical cross-links</a:t>
            </a:r>
            <a:r>
              <a:rPr lang="en-US" b="1" dirty="0">
                <a:solidFill>
                  <a:schemeClr val="bg1"/>
                </a:solidFill>
              </a:rPr>
              <a:t>. One particular example is materials cross-linked via ionic interactions,</a:t>
            </a:r>
          </a:p>
          <a:p>
            <a:pPr algn="ctr"/>
            <a:r>
              <a:rPr lang="en-US" b="1" dirty="0">
                <a:solidFill>
                  <a:schemeClr val="bg1"/>
                </a:solidFill>
              </a:rPr>
              <a:t>such as the copolymers of ethylene with 5–10 </a:t>
            </a:r>
            <a:r>
              <a:rPr lang="en-US" b="1" dirty="0" err="1">
                <a:solidFill>
                  <a:schemeClr val="bg1"/>
                </a:solidFill>
              </a:rPr>
              <a:t>wt</a:t>
            </a:r>
            <a:r>
              <a:rPr lang="en-US" b="1" dirty="0">
                <a:solidFill>
                  <a:schemeClr val="bg1"/>
                </a:solidFill>
              </a:rPr>
              <a:t>% acrylic acid. These macromolecules</a:t>
            </a:r>
          </a:p>
          <a:p>
            <a:pPr algn="ctr"/>
            <a:r>
              <a:rPr lang="en-US" b="1" dirty="0">
                <a:solidFill>
                  <a:schemeClr val="bg1"/>
                </a:solidFill>
              </a:rPr>
              <a:t>can be ionized using alkaline solutions and then cross-linked using multivalent ions</a:t>
            </a:r>
          </a:p>
          <a:p>
            <a:pPr algn="ctr"/>
            <a:r>
              <a:rPr lang="en-US" b="1" dirty="0">
                <a:solidFill>
                  <a:schemeClr val="bg1"/>
                </a:solidFill>
              </a:rPr>
              <a:t>such as Ca2+</a:t>
            </a:r>
          </a:p>
          <a:p>
            <a:pPr algn="ctr"/>
            <a:endParaRPr lang="en-US" b="1" dirty="0">
              <a:solidFill>
                <a:schemeClr val="bg1"/>
              </a:solidFill>
            </a:endParaRPr>
          </a:p>
          <a:p>
            <a:pPr algn="ctr"/>
            <a:endParaRPr lang="en-US" b="1" dirty="0">
              <a:solidFill>
                <a:schemeClr val="bg1"/>
              </a:solidFill>
            </a:endParaRPr>
          </a:p>
        </p:txBody>
      </p:sp>
      <p:sp>
        <p:nvSpPr>
          <p:cNvPr id="6" name="Rectangle 5">
            <a:extLst>
              <a:ext uri="{FF2B5EF4-FFF2-40B4-BE49-F238E27FC236}">
                <a16:creationId xmlns:a16="http://schemas.microsoft.com/office/drawing/2014/main" id="{8D5A6526-4009-4F0E-A9A1-ABDE20F0B6B7}"/>
              </a:ext>
            </a:extLst>
          </p:cNvPr>
          <p:cNvSpPr/>
          <p:nvPr/>
        </p:nvSpPr>
        <p:spPr>
          <a:xfrm>
            <a:off x="106017" y="3684104"/>
            <a:ext cx="11913705" cy="259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211AA961-8450-46F9-B170-55B2E59DC0F1}"/>
              </a:ext>
            </a:extLst>
          </p:cNvPr>
          <p:cNvPicPr>
            <a:picLocks noChangeAspect="1"/>
          </p:cNvPicPr>
          <p:nvPr/>
        </p:nvPicPr>
        <p:blipFill>
          <a:blip r:embed="rId2"/>
          <a:stretch>
            <a:fillRect/>
          </a:stretch>
        </p:blipFill>
        <p:spPr>
          <a:xfrm>
            <a:off x="2252870" y="3816626"/>
            <a:ext cx="8388626" cy="2173336"/>
          </a:xfrm>
          <a:prstGeom prst="rect">
            <a:avLst/>
          </a:prstGeom>
        </p:spPr>
      </p:pic>
      <p:sp>
        <p:nvSpPr>
          <p:cNvPr id="9" name="Rectangle 8">
            <a:extLst>
              <a:ext uri="{FF2B5EF4-FFF2-40B4-BE49-F238E27FC236}">
                <a16:creationId xmlns:a16="http://schemas.microsoft.com/office/drawing/2014/main" id="{6D93F7BB-0A65-4F9F-A108-3D219E1D9093}"/>
              </a:ext>
            </a:extLst>
          </p:cNvPr>
          <p:cNvSpPr/>
          <p:nvPr/>
        </p:nvSpPr>
        <p:spPr>
          <a:xfrm>
            <a:off x="2252870" y="6082748"/>
            <a:ext cx="8388626" cy="50358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 Note :- the material can be</a:t>
            </a:r>
          </a:p>
          <a:p>
            <a:pPr algn="ctr"/>
            <a:r>
              <a:rPr lang="en-US" sz="1400" b="1" dirty="0">
                <a:solidFill>
                  <a:schemeClr val="bg1"/>
                </a:solidFill>
              </a:rPr>
              <a:t>melted and reshaped. New ionic links are formed again as the material cools.</a:t>
            </a:r>
          </a:p>
        </p:txBody>
      </p:sp>
    </p:spTree>
    <p:extLst>
      <p:ext uri="{BB962C8B-B14F-4D97-AF65-F5344CB8AC3E}">
        <p14:creationId xmlns:p14="http://schemas.microsoft.com/office/powerpoint/2010/main" val="3372010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9C2462-6E41-44DE-9269-2A5DB912C4AD}"/>
              </a:ext>
            </a:extLst>
          </p:cNvPr>
          <p:cNvSpPr/>
          <p:nvPr/>
        </p:nvSpPr>
        <p:spPr>
          <a:xfrm>
            <a:off x="106017" y="132522"/>
            <a:ext cx="5804453" cy="51683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5- Degradation Processes in Polymeric Materials</a:t>
            </a:r>
            <a:endParaRPr lang="en-US" b="1" dirty="0">
              <a:solidFill>
                <a:schemeClr val="bg1"/>
              </a:solidFill>
              <a:latin typeface="Arial Black" panose="020B0A04020102020204" pitchFamily="34" charset="0"/>
            </a:endParaRPr>
          </a:p>
        </p:txBody>
      </p:sp>
      <p:sp>
        <p:nvSpPr>
          <p:cNvPr id="5" name="Rectangle 4">
            <a:extLst>
              <a:ext uri="{FF2B5EF4-FFF2-40B4-BE49-F238E27FC236}">
                <a16:creationId xmlns:a16="http://schemas.microsoft.com/office/drawing/2014/main" id="{D76DC69B-D07D-441F-8B3F-85AE66437BAB}"/>
              </a:ext>
            </a:extLst>
          </p:cNvPr>
          <p:cNvSpPr/>
          <p:nvPr/>
        </p:nvSpPr>
        <p:spPr>
          <a:xfrm>
            <a:off x="106017" y="781878"/>
            <a:ext cx="11860696" cy="277964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Similar to non-polymeric materials, which age over the course of time (they become rusty</a:t>
            </a:r>
          </a:p>
          <a:p>
            <a:pPr algn="ctr"/>
            <a:r>
              <a:rPr lang="en-US" b="1" dirty="0">
                <a:solidFill>
                  <a:schemeClr val="bg1"/>
                </a:solidFill>
              </a:rPr>
              <a:t>or weathered), most polymeric materials also show signs of ageing to a greater or lesser</a:t>
            </a:r>
          </a:p>
          <a:p>
            <a:pPr algn="ctr"/>
            <a:r>
              <a:rPr lang="en-US" b="1" dirty="0">
                <a:solidFill>
                  <a:schemeClr val="bg1"/>
                </a:solidFill>
              </a:rPr>
              <a:t>extent when exposed to the environment. Ageing can be brought about by:</a:t>
            </a:r>
          </a:p>
          <a:p>
            <a:pPr algn="ctr"/>
            <a:r>
              <a:rPr lang="en-US" b="1" dirty="0">
                <a:solidFill>
                  <a:schemeClr val="bg1"/>
                </a:solidFill>
              </a:rPr>
              <a:t>1-      Temperature stress</a:t>
            </a:r>
          </a:p>
          <a:p>
            <a:pPr algn="ctr"/>
            <a:r>
              <a:rPr lang="en-US" b="1" dirty="0">
                <a:solidFill>
                  <a:schemeClr val="bg1"/>
                </a:solidFill>
              </a:rPr>
              <a:t>2-   Light or UV radiation</a:t>
            </a:r>
          </a:p>
          <a:p>
            <a:pPr algn="ctr"/>
            <a:r>
              <a:rPr lang="en-US" b="1" dirty="0">
                <a:solidFill>
                  <a:schemeClr val="bg1"/>
                </a:solidFill>
              </a:rPr>
              <a:t>3-    Oxygen</a:t>
            </a:r>
          </a:p>
          <a:p>
            <a:pPr algn="ctr"/>
            <a:r>
              <a:rPr lang="en-US" b="1" dirty="0">
                <a:solidFill>
                  <a:schemeClr val="bg1"/>
                </a:solidFill>
              </a:rPr>
              <a:t>4-      Water (hydrolysis)</a:t>
            </a:r>
          </a:p>
          <a:p>
            <a:pPr algn="ctr"/>
            <a:r>
              <a:rPr lang="en-US" b="1" dirty="0">
                <a:solidFill>
                  <a:schemeClr val="bg1"/>
                </a:solidFill>
              </a:rPr>
              <a:t>5-  Microorganisms (biodegradation)</a:t>
            </a:r>
          </a:p>
          <a:p>
            <a:pPr algn="ctr"/>
            <a:r>
              <a:rPr lang="en-US" b="1" dirty="0">
                <a:solidFill>
                  <a:schemeClr val="bg1"/>
                </a:solidFill>
              </a:rPr>
              <a:t>6-                             Mechanical stress</a:t>
            </a:r>
          </a:p>
        </p:txBody>
      </p:sp>
      <p:pic>
        <p:nvPicPr>
          <p:cNvPr id="7" name="Picture 6">
            <a:extLst>
              <a:ext uri="{FF2B5EF4-FFF2-40B4-BE49-F238E27FC236}">
                <a16:creationId xmlns:a16="http://schemas.microsoft.com/office/drawing/2014/main" id="{E52BD13B-516E-4D53-ACDE-B8DD3AFB229C}"/>
              </a:ext>
            </a:extLst>
          </p:cNvPr>
          <p:cNvPicPr>
            <a:picLocks noChangeAspect="1"/>
          </p:cNvPicPr>
          <p:nvPr/>
        </p:nvPicPr>
        <p:blipFill>
          <a:blip r:embed="rId2"/>
          <a:stretch>
            <a:fillRect/>
          </a:stretch>
        </p:blipFill>
        <p:spPr>
          <a:xfrm>
            <a:off x="4444832" y="3694044"/>
            <a:ext cx="6209916" cy="1421953"/>
          </a:xfrm>
          <a:prstGeom prst="rect">
            <a:avLst/>
          </a:prstGeom>
        </p:spPr>
      </p:pic>
      <p:pic>
        <p:nvPicPr>
          <p:cNvPr id="9" name="Picture 8">
            <a:extLst>
              <a:ext uri="{FF2B5EF4-FFF2-40B4-BE49-F238E27FC236}">
                <a16:creationId xmlns:a16="http://schemas.microsoft.com/office/drawing/2014/main" id="{3492C637-C0DB-4396-803A-16E325496E11}"/>
              </a:ext>
            </a:extLst>
          </p:cNvPr>
          <p:cNvPicPr>
            <a:picLocks noChangeAspect="1"/>
          </p:cNvPicPr>
          <p:nvPr/>
        </p:nvPicPr>
        <p:blipFill>
          <a:blip r:embed="rId3"/>
          <a:stretch>
            <a:fillRect/>
          </a:stretch>
        </p:blipFill>
        <p:spPr>
          <a:xfrm>
            <a:off x="4444832" y="5248519"/>
            <a:ext cx="6209916" cy="1218542"/>
          </a:xfrm>
          <a:prstGeom prst="rect">
            <a:avLst/>
          </a:prstGeom>
        </p:spPr>
      </p:pic>
      <p:sp>
        <p:nvSpPr>
          <p:cNvPr id="11" name="Rectangle 10">
            <a:extLst>
              <a:ext uri="{FF2B5EF4-FFF2-40B4-BE49-F238E27FC236}">
                <a16:creationId xmlns:a16="http://schemas.microsoft.com/office/drawing/2014/main" id="{17B6D1B7-B44A-426F-BA54-2DF6B05D771C}"/>
              </a:ext>
            </a:extLst>
          </p:cNvPr>
          <p:cNvSpPr/>
          <p:nvPr/>
        </p:nvSpPr>
        <p:spPr>
          <a:xfrm>
            <a:off x="331303" y="4146603"/>
            <a:ext cx="3935897" cy="51683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Depolymerization of polymers</a:t>
            </a:r>
          </a:p>
        </p:txBody>
      </p:sp>
      <p:sp>
        <p:nvSpPr>
          <p:cNvPr id="12" name="Rectangle 11">
            <a:extLst>
              <a:ext uri="{FF2B5EF4-FFF2-40B4-BE49-F238E27FC236}">
                <a16:creationId xmlns:a16="http://schemas.microsoft.com/office/drawing/2014/main" id="{984730CC-F72B-4386-B482-24C7CA8EAFE3}"/>
              </a:ext>
            </a:extLst>
          </p:cNvPr>
          <p:cNvSpPr/>
          <p:nvPr/>
        </p:nvSpPr>
        <p:spPr>
          <a:xfrm>
            <a:off x="331302" y="5524830"/>
            <a:ext cx="3935897" cy="51683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Chain scission of a</a:t>
            </a:r>
            <a:r>
              <a:rPr lang="ar-IQ" b="1" dirty="0">
                <a:solidFill>
                  <a:schemeClr val="bg1"/>
                </a:solidFill>
                <a:latin typeface="Arial Black" panose="020B0A04020102020204" pitchFamily="34" charset="0"/>
              </a:rPr>
              <a:t> </a:t>
            </a:r>
            <a:r>
              <a:rPr lang="en-US" b="1" dirty="0">
                <a:solidFill>
                  <a:schemeClr val="bg1"/>
                </a:solidFill>
                <a:latin typeface="Arial Black" panose="020B0A04020102020204" pitchFamily="34" charset="0"/>
              </a:rPr>
              <a:t>polymers</a:t>
            </a:r>
          </a:p>
        </p:txBody>
      </p:sp>
    </p:spTree>
    <p:extLst>
      <p:ext uri="{BB962C8B-B14F-4D97-AF65-F5344CB8AC3E}">
        <p14:creationId xmlns:p14="http://schemas.microsoft.com/office/powerpoint/2010/main" val="2154368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CD2B6D-2C8B-4A5E-8947-9EB2BE3C7414}"/>
              </a:ext>
            </a:extLst>
          </p:cNvPr>
          <p:cNvSpPr/>
          <p:nvPr/>
        </p:nvSpPr>
        <p:spPr>
          <a:xfrm>
            <a:off x="728870" y="437322"/>
            <a:ext cx="11065565" cy="155050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The ageing of polymers involves in particular the following processes:</a:t>
            </a:r>
          </a:p>
          <a:p>
            <a:pPr algn="ctr"/>
            <a:r>
              <a:rPr lang="en-US" b="1" dirty="0">
                <a:solidFill>
                  <a:schemeClr val="bg1"/>
                </a:solidFill>
              </a:rPr>
              <a:t>1- Depolymerization</a:t>
            </a:r>
          </a:p>
          <a:p>
            <a:pPr algn="ctr"/>
            <a:r>
              <a:rPr lang="en-US" b="1" dirty="0">
                <a:solidFill>
                  <a:schemeClr val="bg1"/>
                </a:solidFill>
              </a:rPr>
              <a:t>2- Chain scission</a:t>
            </a:r>
          </a:p>
          <a:p>
            <a:pPr algn="ctr"/>
            <a:r>
              <a:rPr lang="en-US" b="1" dirty="0">
                <a:solidFill>
                  <a:schemeClr val="bg1"/>
                </a:solidFill>
              </a:rPr>
              <a:t>3- Oxidation and cross-linking</a:t>
            </a:r>
          </a:p>
        </p:txBody>
      </p:sp>
      <p:pic>
        <p:nvPicPr>
          <p:cNvPr id="3" name="Picture 2">
            <a:extLst>
              <a:ext uri="{FF2B5EF4-FFF2-40B4-BE49-F238E27FC236}">
                <a16:creationId xmlns:a16="http://schemas.microsoft.com/office/drawing/2014/main" id="{F7368402-B891-4A3D-863C-EE1A1F790986}"/>
              </a:ext>
            </a:extLst>
          </p:cNvPr>
          <p:cNvPicPr>
            <a:picLocks noChangeAspect="1"/>
          </p:cNvPicPr>
          <p:nvPr/>
        </p:nvPicPr>
        <p:blipFill>
          <a:blip r:embed="rId2"/>
          <a:stretch>
            <a:fillRect/>
          </a:stretch>
        </p:blipFill>
        <p:spPr>
          <a:xfrm>
            <a:off x="1245704" y="2201246"/>
            <a:ext cx="10031896" cy="3886742"/>
          </a:xfrm>
          <a:prstGeom prst="rect">
            <a:avLst/>
          </a:prstGeom>
        </p:spPr>
      </p:pic>
    </p:spTree>
    <p:extLst>
      <p:ext uri="{BB962C8B-B14F-4D97-AF65-F5344CB8AC3E}">
        <p14:creationId xmlns:p14="http://schemas.microsoft.com/office/powerpoint/2010/main" val="245472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C9A5C7-5A78-4242-98B9-2BC547AFE158}"/>
              </a:ext>
            </a:extLst>
          </p:cNvPr>
          <p:cNvSpPr/>
          <p:nvPr/>
        </p:nvSpPr>
        <p:spPr>
          <a:xfrm>
            <a:off x="3710609" y="137964"/>
            <a:ext cx="3896140" cy="51683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Degradation Mechanism</a:t>
            </a:r>
            <a:endParaRPr lang="en-US" b="1" dirty="0">
              <a:solidFill>
                <a:schemeClr val="bg1"/>
              </a:solidFill>
              <a:latin typeface="Arial Black" panose="020B0A04020102020204" pitchFamily="34" charset="0"/>
            </a:endParaRPr>
          </a:p>
        </p:txBody>
      </p:sp>
      <p:pic>
        <p:nvPicPr>
          <p:cNvPr id="6" name="Picture 5">
            <a:extLst>
              <a:ext uri="{FF2B5EF4-FFF2-40B4-BE49-F238E27FC236}">
                <a16:creationId xmlns:a16="http://schemas.microsoft.com/office/drawing/2014/main" id="{C51159C4-31F6-415D-B2D3-DCE8FD60AAE6}"/>
              </a:ext>
            </a:extLst>
          </p:cNvPr>
          <p:cNvPicPr>
            <a:picLocks noChangeAspect="1"/>
          </p:cNvPicPr>
          <p:nvPr/>
        </p:nvPicPr>
        <p:blipFill>
          <a:blip r:embed="rId2"/>
          <a:stretch>
            <a:fillRect/>
          </a:stretch>
        </p:blipFill>
        <p:spPr>
          <a:xfrm>
            <a:off x="2080592" y="709049"/>
            <a:ext cx="7156173" cy="2172056"/>
          </a:xfrm>
          <a:prstGeom prst="rect">
            <a:avLst/>
          </a:prstGeom>
        </p:spPr>
      </p:pic>
      <p:pic>
        <p:nvPicPr>
          <p:cNvPr id="8" name="Picture 7">
            <a:extLst>
              <a:ext uri="{FF2B5EF4-FFF2-40B4-BE49-F238E27FC236}">
                <a16:creationId xmlns:a16="http://schemas.microsoft.com/office/drawing/2014/main" id="{E883C28F-70E8-4CB0-88CA-B1A79BC4F635}"/>
              </a:ext>
            </a:extLst>
          </p:cNvPr>
          <p:cNvPicPr>
            <a:picLocks noChangeAspect="1"/>
          </p:cNvPicPr>
          <p:nvPr/>
        </p:nvPicPr>
        <p:blipFill>
          <a:blip r:embed="rId3"/>
          <a:stretch>
            <a:fillRect/>
          </a:stretch>
        </p:blipFill>
        <p:spPr>
          <a:xfrm>
            <a:off x="2080591" y="3595895"/>
            <a:ext cx="7156173" cy="2553056"/>
          </a:xfrm>
          <a:prstGeom prst="rect">
            <a:avLst/>
          </a:prstGeom>
        </p:spPr>
      </p:pic>
      <p:sp>
        <p:nvSpPr>
          <p:cNvPr id="9" name="Rectangle 8">
            <a:extLst>
              <a:ext uri="{FF2B5EF4-FFF2-40B4-BE49-F238E27FC236}">
                <a16:creationId xmlns:a16="http://schemas.microsoft.com/office/drawing/2014/main" id="{E89AD493-339F-45CA-B456-93856C7009F8}"/>
              </a:ext>
            </a:extLst>
          </p:cNvPr>
          <p:cNvSpPr/>
          <p:nvPr/>
        </p:nvSpPr>
        <p:spPr>
          <a:xfrm>
            <a:off x="3299791" y="2935357"/>
            <a:ext cx="4518991" cy="51683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Radical chain scission with out oxygen</a:t>
            </a:r>
          </a:p>
        </p:txBody>
      </p:sp>
      <p:sp>
        <p:nvSpPr>
          <p:cNvPr id="10" name="Rectangle 9">
            <a:extLst>
              <a:ext uri="{FF2B5EF4-FFF2-40B4-BE49-F238E27FC236}">
                <a16:creationId xmlns:a16="http://schemas.microsoft.com/office/drawing/2014/main" id="{F3088AF3-435F-450D-BBB9-E623675C3F0D}"/>
              </a:ext>
            </a:extLst>
          </p:cNvPr>
          <p:cNvSpPr/>
          <p:nvPr/>
        </p:nvSpPr>
        <p:spPr>
          <a:xfrm>
            <a:off x="3299791" y="6203202"/>
            <a:ext cx="4452729" cy="51683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Oxidation of polymer radical</a:t>
            </a:r>
          </a:p>
        </p:txBody>
      </p:sp>
    </p:spTree>
    <p:extLst>
      <p:ext uri="{BB962C8B-B14F-4D97-AF65-F5344CB8AC3E}">
        <p14:creationId xmlns:p14="http://schemas.microsoft.com/office/powerpoint/2010/main" val="3157524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AED39D-4B68-409F-985D-562C64DA26C7}"/>
              </a:ext>
            </a:extLst>
          </p:cNvPr>
          <p:cNvPicPr>
            <a:picLocks noChangeAspect="1"/>
          </p:cNvPicPr>
          <p:nvPr/>
        </p:nvPicPr>
        <p:blipFill>
          <a:blip r:embed="rId2"/>
          <a:stretch>
            <a:fillRect/>
          </a:stretch>
        </p:blipFill>
        <p:spPr>
          <a:xfrm>
            <a:off x="2504788" y="410817"/>
            <a:ext cx="6957266" cy="3018183"/>
          </a:xfrm>
          <a:prstGeom prst="rect">
            <a:avLst/>
          </a:prstGeom>
        </p:spPr>
      </p:pic>
      <p:sp>
        <p:nvSpPr>
          <p:cNvPr id="6" name="Rectangle 5">
            <a:extLst>
              <a:ext uri="{FF2B5EF4-FFF2-40B4-BE49-F238E27FC236}">
                <a16:creationId xmlns:a16="http://schemas.microsoft.com/office/drawing/2014/main" id="{AC42431D-6FD4-45FC-B1E1-58B4613EF434}"/>
              </a:ext>
            </a:extLst>
          </p:cNvPr>
          <p:cNvSpPr/>
          <p:nvPr/>
        </p:nvSpPr>
        <p:spPr>
          <a:xfrm>
            <a:off x="3167333" y="4074674"/>
            <a:ext cx="5261114" cy="51683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Photochemical decomposition of poly ketone</a:t>
            </a:r>
          </a:p>
        </p:txBody>
      </p:sp>
    </p:spTree>
    <p:extLst>
      <p:ext uri="{BB962C8B-B14F-4D97-AF65-F5344CB8AC3E}">
        <p14:creationId xmlns:p14="http://schemas.microsoft.com/office/powerpoint/2010/main" val="2977368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276C52-FB29-407C-A246-CE6CB466D4EF}"/>
              </a:ext>
            </a:extLst>
          </p:cNvPr>
          <p:cNvSpPr/>
          <p:nvPr/>
        </p:nvSpPr>
        <p:spPr>
          <a:xfrm>
            <a:off x="106018" y="132522"/>
            <a:ext cx="3816626" cy="51683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6- stabilization of polymers</a:t>
            </a:r>
            <a:endParaRPr lang="en-US" b="1" dirty="0">
              <a:solidFill>
                <a:schemeClr val="bg1"/>
              </a:solidFill>
              <a:latin typeface="Arial Black" panose="020B0A04020102020204" pitchFamily="34" charset="0"/>
            </a:endParaRPr>
          </a:p>
        </p:txBody>
      </p:sp>
      <p:sp>
        <p:nvSpPr>
          <p:cNvPr id="3" name="Rectangle 2">
            <a:extLst>
              <a:ext uri="{FF2B5EF4-FFF2-40B4-BE49-F238E27FC236}">
                <a16:creationId xmlns:a16="http://schemas.microsoft.com/office/drawing/2014/main" id="{AFF03AA1-0E6E-419E-8BD3-E6E25D584268}"/>
              </a:ext>
            </a:extLst>
          </p:cNvPr>
          <p:cNvSpPr/>
          <p:nvPr/>
        </p:nvSpPr>
        <p:spPr>
          <a:xfrm>
            <a:off x="185530" y="834887"/>
            <a:ext cx="11820939" cy="5890591"/>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Polymer materials can be stabilized by basically two types of compounds: antioxidants and UV stabilizers. These compounds are added to the polymer as additives during processing. A prerequisite for effectiveness is the miscibility of the additive with the polymer.</a:t>
            </a:r>
            <a:r>
              <a:rPr lang="en-US" b="1" dirty="0"/>
              <a:t> </a:t>
            </a:r>
          </a:p>
          <a:p>
            <a:endParaRPr lang="en-US" b="1" dirty="0"/>
          </a:p>
          <a:p>
            <a:r>
              <a:rPr lang="en-US" b="1" u="sng" dirty="0">
                <a:solidFill>
                  <a:schemeClr val="bg1"/>
                </a:solidFill>
                <a:highlight>
                  <a:srgbClr val="FF00FF"/>
                </a:highlight>
              </a:rPr>
              <a:t>Primary Antioxidants</a:t>
            </a:r>
          </a:p>
          <a:p>
            <a:r>
              <a:rPr lang="en-US" b="1" dirty="0">
                <a:solidFill>
                  <a:schemeClr val="bg1"/>
                </a:solidFill>
              </a:rPr>
              <a:t>Primary antioxidants are often sterically hindered phenols such as 2,6-di-</a:t>
            </a:r>
            <a:r>
              <a:rPr lang="en-US" b="1" i="1" dirty="0">
                <a:solidFill>
                  <a:schemeClr val="bg1"/>
                </a:solidFill>
              </a:rPr>
              <a:t>tert</a:t>
            </a:r>
            <a:r>
              <a:rPr lang="en-US" b="1" dirty="0">
                <a:solidFill>
                  <a:schemeClr val="bg1"/>
                </a:solidFill>
              </a:rPr>
              <a:t>-butyl-4-methylphenol</a:t>
            </a:r>
          </a:p>
          <a:p>
            <a:r>
              <a:rPr lang="en-US" b="1" dirty="0">
                <a:solidFill>
                  <a:schemeClr val="bg1"/>
                </a:solidFill>
              </a:rPr>
              <a:t>(butylated hydroxytoluene, BHT). These substances saturate radicals by transferring a hydrogen atom and so terminate the reaction chain. The BHT radicals formed during this process take part in various follow-up reactions by combining with another radical, by dimerization, or by disproportionation .</a:t>
            </a:r>
          </a:p>
          <a:p>
            <a:endParaRPr lang="en-US" b="1" dirty="0">
              <a:solidFill>
                <a:schemeClr val="bg1"/>
              </a:solidFill>
            </a:endParaRPr>
          </a:p>
          <a:p>
            <a:endParaRPr lang="en-US" b="1" dirty="0">
              <a:solidFill>
                <a:schemeClr val="bg1"/>
              </a:solidFill>
            </a:endParaRPr>
          </a:p>
          <a:p>
            <a:r>
              <a:rPr lang="en-US" b="1" u="sng" dirty="0">
                <a:solidFill>
                  <a:schemeClr val="bg1"/>
                </a:solidFill>
                <a:highlight>
                  <a:srgbClr val="FF00FF"/>
                </a:highlight>
              </a:rPr>
              <a:t>Secondary Antioxidants</a:t>
            </a:r>
          </a:p>
          <a:p>
            <a:r>
              <a:rPr lang="en-US" b="1" dirty="0">
                <a:solidFill>
                  <a:schemeClr val="bg1"/>
                </a:solidFill>
              </a:rPr>
              <a:t>Sterically hindered amines, thioethers, or </a:t>
            </a:r>
            <a:r>
              <a:rPr lang="en-US" b="1" dirty="0" err="1">
                <a:solidFill>
                  <a:schemeClr val="bg1"/>
                </a:solidFill>
              </a:rPr>
              <a:t>phosphites</a:t>
            </a:r>
            <a:r>
              <a:rPr lang="en-US" b="1" dirty="0">
                <a:solidFill>
                  <a:schemeClr val="bg1"/>
                </a:solidFill>
              </a:rPr>
              <a:t> are used to reduce peroxides that</a:t>
            </a:r>
          </a:p>
          <a:p>
            <a:r>
              <a:rPr lang="en-US" b="1" dirty="0">
                <a:solidFill>
                  <a:schemeClr val="bg1"/>
                </a:solidFill>
              </a:rPr>
              <a:t>have already been formed. A specific feature of amines is that they can react with </a:t>
            </a:r>
            <a:r>
              <a:rPr lang="en-US" b="1" dirty="0" err="1">
                <a:solidFill>
                  <a:schemeClr val="bg1"/>
                </a:solidFill>
              </a:rPr>
              <a:t>peroxy</a:t>
            </a:r>
            <a:endParaRPr lang="en-US" b="1" dirty="0">
              <a:solidFill>
                <a:schemeClr val="bg1"/>
              </a:solidFill>
            </a:endParaRPr>
          </a:p>
          <a:p>
            <a:r>
              <a:rPr lang="en-US" b="1" dirty="0">
                <a:solidFill>
                  <a:schemeClr val="bg1"/>
                </a:solidFill>
              </a:rPr>
              <a:t>radicals and with polymer radicals and can thus decrease the total radical concentration</a:t>
            </a:r>
          </a:p>
          <a:p>
            <a:r>
              <a:rPr lang="en-US" b="1" dirty="0">
                <a:solidFill>
                  <a:schemeClr val="bg1"/>
                </a:solidFill>
              </a:rPr>
              <a:t>in the polymer. These processes are shown in . </a:t>
            </a: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2458731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154300A-D054-4714-A0E2-3BF17BA560F7}"/>
              </a:ext>
            </a:extLst>
          </p:cNvPr>
          <p:cNvPicPr>
            <a:picLocks noChangeAspect="1"/>
          </p:cNvPicPr>
          <p:nvPr/>
        </p:nvPicPr>
        <p:blipFill>
          <a:blip r:embed="rId2"/>
          <a:stretch>
            <a:fillRect/>
          </a:stretch>
        </p:blipFill>
        <p:spPr>
          <a:xfrm>
            <a:off x="1272210" y="152400"/>
            <a:ext cx="9780104" cy="5526155"/>
          </a:xfrm>
          <a:prstGeom prst="rect">
            <a:avLst/>
          </a:prstGeom>
        </p:spPr>
      </p:pic>
      <p:sp>
        <p:nvSpPr>
          <p:cNvPr id="8" name="Rectangle 7">
            <a:extLst>
              <a:ext uri="{FF2B5EF4-FFF2-40B4-BE49-F238E27FC236}">
                <a16:creationId xmlns:a16="http://schemas.microsoft.com/office/drawing/2014/main" id="{F5323FD4-BC02-4950-8DE2-317D9FF1AD2E}"/>
              </a:ext>
            </a:extLst>
          </p:cNvPr>
          <p:cNvSpPr/>
          <p:nvPr/>
        </p:nvSpPr>
        <p:spPr>
          <a:xfrm>
            <a:off x="2451652" y="5897216"/>
            <a:ext cx="7686261" cy="8083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Reaction mechanism of phenolic resin ,a- addition to radicals, b-dimerization and c- disproportionation</a:t>
            </a:r>
          </a:p>
        </p:txBody>
      </p:sp>
    </p:spTree>
    <p:extLst>
      <p:ext uri="{BB962C8B-B14F-4D97-AF65-F5344CB8AC3E}">
        <p14:creationId xmlns:p14="http://schemas.microsoft.com/office/powerpoint/2010/main" val="41422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C8E28E-0E03-41ED-8CAB-7694383123D0}"/>
              </a:ext>
            </a:extLst>
          </p:cNvPr>
          <p:cNvPicPr>
            <a:picLocks noChangeAspect="1"/>
          </p:cNvPicPr>
          <p:nvPr/>
        </p:nvPicPr>
        <p:blipFill>
          <a:blip r:embed="rId2"/>
          <a:stretch>
            <a:fillRect/>
          </a:stretch>
        </p:blipFill>
        <p:spPr>
          <a:xfrm>
            <a:off x="1497496" y="353329"/>
            <a:ext cx="8759687" cy="2363365"/>
          </a:xfrm>
          <a:prstGeom prst="rect">
            <a:avLst/>
          </a:prstGeom>
        </p:spPr>
      </p:pic>
      <p:sp>
        <p:nvSpPr>
          <p:cNvPr id="6" name="Rectangle 5">
            <a:extLst>
              <a:ext uri="{FF2B5EF4-FFF2-40B4-BE49-F238E27FC236}">
                <a16:creationId xmlns:a16="http://schemas.microsoft.com/office/drawing/2014/main" id="{2357C07E-F37F-49E2-AEC5-9825B10C0C99}"/>
              </a:ext>
            </a:extLst>
          </p:cNvPr>
          <p:cNvSpPr/>
          <p:nvPr/>
        </p:nvSpPr>
        <p:spPr>
          <a:xfrm>
            <a:off x="543339" y="3113558"/>
            <a:ext cx="11423373" cy="2862322"/>
          </a:xfrm>
          <a:prstGeom prst="rect">
            <a:avLst/>
          </a:prstGeom>
          <a:solidFill>
            <a:schemeClr val="accent3">
              <a:lumMod val="40000"/>
              <a:lumOff val="60000"/>
            </a:schemeClr>
          </a:solidFill>
        </p:spPr>
        <p:txBody>
          <a:bodyPr wrap="square">
            <a:spAutoFit/>
          </a:bodyPr>
          <a:lstStyle/>
          <a:p>
            <a:r>
              <a:rPr lang="en-US" b="1" dirty="0">
                <a:solidFill>
                  <a:schemeClr val="bg1"/>
                </a:solidFill>
                <a:latin typeface="SybbtpFvppmmMinionPro-Regular"/>
              </a:rPr>
              <a:t>The OH functional groups formed during this reaction can—in contrast to the less polar acetate group—form hydrogen bonds with the attacking hydroxide ion. This favors the attack of these ions. As a result, an acetate group flanked by two groups which have already been hydrolyzed is around 100 times more reactive than with out these neighboring groups. This is why a strong acceleration in the rate of conversion as the reaction proceeds is observed</a:t>
            </a:r>
            <a:endParaRPr lang="en-US" b="1" dirty="0">
              <a:solidFill>
                <a:schemeClr val="bg1"/>
              </a:solidFill>
            </a:endParaRPr>
          </a:p>
          <a:p>
            <a:endParaRPr lang="en-US" b="1" dirty="0">
              <a:solidFill>
                <a:schemeClr val="bg1"/>
              </a:solidFill>
              <a:latin typeface="SybbtpFvppmmMinionPro-Regular"/>
            </a:endParaRPr>
          </a:p>
          <a:p>
            <a:endParaRPr lang="en-US" b="1" dirty="0">
              <a:solidFill>
                <a:schemeClr val="bg1"/>
              </a:solidFill>
              <a:latin typeface="SybbtpFvppmmMinionPro-Regular"/>
            </a:endParaRPr>
          </a:p>
          <a:p>
            <a:endParaRPr lang="en-US" b="1" dirty="0">
              <a:solidFill>
                <a:schemeClr val="bg1"/>
              </a:solidFill>
              <a:latin typeface="SybbtpFvppmmMinionPro-Regular"/>
            </a:endParaRPr>
          </a:p>
          <a:p>
            <a:endParaRPr lang="en-US" b="1" dirty="0">
              <a:solidFill>
                <a:schemeClr val="bg1"/>
              </a:solidFill>
              <a:latin typeface="SybbtpFvppmmMinionPro-Regular"/>
            </a:endParaRPr>
          </a:p>
          <a:p>
            <a:endParaRPr lang="en-US" b="1" dirty="0">
              <a:solidFill>
                <a:schemeClr val="bg1"/>
              </a:solidFill>
              <a:latin typeface="SybbtpFvppmmMinionPro-Regular"/>
            </a:endParaRPr>
          </a:p>
          <a:p>
            <a:endParaRPr lang="en-US" b="1" dirty="0">
              <a:solidFill>
                <a:schemeClr val="bg1"/>
              </a:solidFill>
              <a:latin typeface="SybbtpFvppmmMinionPro-Regular"/>
            </a:endParaRPr>
          </a:p>
        </p:txBody>
      </p:sp>
    </p:spTree>
    <p:extLst>
      <p:ext uri="{BB962C8B-B14F-4D97-AF65-F5344CB8AC3E}">
        <p14:creationId xmlns:p14="http://schemas.microsoft.com/office/powerpoint/2010/main" val="23340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BD677F-FC99-4F40-AE81-96D56CCE0863}"/>
              </a:ext>
            </a:extLst>
          </p:cNvPr>
          <p:cNvPicPr>
            <a:picLocks noChangeAspect="1"/>
          </p:cNvPicPr>
          <p:nvPr/>
        </p:nvPicPr>
        <p:blipFill>
          <a:blip r:embed="rId2"/>
          <a:stretch>
            <a:fillRect/>
          </a:stretch>
        </p:blipFill>
        <p:spPr>
          <a:xfrm>
            <a:off x="1948071" y="889409"/>
            <a:ext cx="9197008" cy="4305443"/>
          </a:xfrm>
          <a:prstGeom prst="rect">
            <a:avLst/>
          </a:prstGeom>
        </p:spPr>
      </p:pic>
      <p:sp>
        <p:nvSpPr>
          <p:cNvPr id="6" name="Rectangle 5">
            <a:extLst>
              <a:ext uri="{FF2B5EF4-FFF2-40B4-BE49-F238E27FC236}">
                <a16:creationId xmlns:a16="http://schemas.microsoft.com/office/drawing/2014/main" id="{1CB7EDBF-2CF6-4921-8350-A81CA41FAF2D}"/>
              </a:ext>
            </a:extLst>
          </p:cNvPr>
          <p:cNvSpPr/>
          <p:nvPr/>
        </p:nvSpPr>
        <p:spPr>
          <a:xfrm>
            <a:off x="2451652" y="5897216"/>
            <a:ext cx="7686261" cy="8083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Reduction of peroxides ,a- by tetramethyl </a:t>
            </a:r>
            <a:r>
              <a:rPr lang="en-US" b="1" dirty="0" err="1">
                <a:solidFill>
                  <a:schemeClr val="bg1"/>
                </a:solidFill>
              </a:rPr>
              <a:t>pipeidine</a:t>
            </a:r>
            <a:r>
              <a:rPr lang="en-US" b="1" dirty="0">
                <a:solidFill>
                  <a:schemeClr val="bg1"/>
                </a:solidFill>
              </a:rPr>
              <a:t> as sterically </a:t>
            </a:r>
            <a:r>
              <a:rPr lang="en-US" b="1" dirty="0" err="1">
                <a:solidFill>
                  <a:schemeClr val="bg1"/>
                </a:solidFill>
              </a:rPr>
              <a:t>hindred</a:t>
            </a:r>
            <a:r>
              <a:rPr lang="en-US" b="1" dirty="0">
                <a:solidFill>
                  <a:schemeClr val="bg1"/>
                </a:solidFill>
              </a:rPr>
              <a:t> amines ,b-by thioethers and c-by </a:t>
            </a:r>
            <a:r>
              <a:rPr lang="en-US" b="1" dirty="0" err="1">
                <a:solidFill>
                  <a:schemeClr val="bg1"/>
                </a:solidFill>
              </a:rPr>
              <a:t>ter.phosphite</a:t>
            </a:r>
            <a:endParaRPr lang="en-US" b="1" dirty="0">
              <a:solidFill>
                <a:schemeClr val="bg1"/>
              </a:solidFill>
            </a:endParaRPr>
          </a:p>
        </p:txBody>
      </p:sp>
    </p:spTree>
    <p:extLst>
      <p:ext uri="{BB962C8B-B14F-4D97-AF65-F5344CB8AC3E}">
        <p14:creationId xmlns:p14="http://schemas.microsoft.com/office/powerpoint/2010/main" val="398774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244AB7F-2441-4756-9168-23569B4EBD38}"/>
              </a:ext>
            </a:extLst>
          </p:cNvPr>
          <p:cNvSpPr/>
          <p:nvPr/>
        </p:nvSpPr>
        <p:spPr>
          <a:xfrm>
            <a:off x="2372139" y="1388165"/>
            <a:ext cx="6864626" cy="3140765"/>
          </a:xfrm>
          <a:prstGeom prst="ellipse">
            <a:avLst/>
          </a:prstGeom>
          <a:solidFill>
            <a:srgbClr val="FFFF00"/>
          </a:solidFill>
          <a:effectLst>
            <a:outerShdw blurRad="76200" dir="13500000" sy="23000" kx="1200000" algn="br"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u="sng" dirty="0">
                <a:solidFill>
                  <a:schemeClr val="bg1"/>
                </a:solidFill>
                <a:latin typeface="Agency FB" panose="020B0503020202020204" pitchFamily="34" charset="0"/>
              </a:rPr>
              <a:t>Thank you </a:t>
            </a:r>
          </a:p>
        </p:txBody>
      </p:sp>
      <p:sp>
        <p:nvSpPr>
          <p:cNvPr id="5" name="Rectangle 4">
            <a:extLst>
              <a:ext uri="{FF2B5EF4-FFF2-40B4-BE49-F238E27FC236}">
                <a16:creationId xmlns:a16="http://schemas.microsoft.com/office/drawing/2014/main" id="{1D3EA09D-92D0-4AFD-936E-0B6B744037A8}"/>
              </a:ext>
            </a:extLst>
          </p:cNvPr>
          <p:cNvSpPr/>
          <p:nvPr/>
        </p:nvSpPr>
        <p:spPr>
          <a:xfrm>
            <a:off x="2219739" y="4528930"/>
            <a:ext cx="7169426" cy="5830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rgbClr val="FFFF00"/>
                </a:solidFill>
                <a:latin typeface="Agency FB" panose="020B0503020202020204" pitchFamily="34" charset="0"/>
              </a:rPr>
              <a:t>WIDAD SALIH</a:t>
            </a:r>
          </a:p>
        </p:txBody>
      </p:sp>
    </p:spTree>
    <p:extLst>
      <p:ext uri="{BB962C8B-B14F-4D97-AF65-F5344CB8AC3E}">
        <p14:creationId xmlns:p14="http://schemas.microsoft.com/office/powerpoint/2010/main" val="1977610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41E6DF-B7F9-461B-9FE2-FD9FDD2D8F7C}"/>
              </a:ext>
            </a:extLst>
          </p:cNvPr>
          <p:cNvSpPr/>
          <p:nvPr/>
        </p:nvSpPr>
        <p:spPr>
          <a:xfrm>
            <a:off x="0" y="56901"/>
            <a:ext cx="4704522" cy="55659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 Intra- Vs. Intermolecular Reactions</a:t>
            </a:r>
            <a:endParaRPr lang="en-US" b="1" dirty="0">
              <a:solidFill>
                <a:schemeClr val="bg1"/>
              </a:solidFill>
              <a:latin typeface="Arial Black" panose="020B0A04020102020204" pitchFamily="34" charset="0"/>
            </a:endParaRPr>
          </a:p>
        </p:txBody>
      </p:sp>
      <p:sp>
        <p:nvSpPr>
          <p:cNvPr id="5" name="Rectangle 4">
            <a:extLst>
              <a:ext uri="{FF2B5EF4-FFF2-40B4-BE49-F238E27FC236}">
                <a16:creationId xmlns:a16="http://schemas.microsoft.com/office/drawing/2014/main" id="{D331748F-BA74-48B2-9F0E-0FCFF1801D14}"/>
              </a:ext>
            </a:extLst>
          </p:cNvPr>
          <p:cNvSpPr/>
          <p:nvPr/>
        </p:nvSpPr>
        <p:spPr>
          <a:xfrm>
            <a:off x="119269" y="866724"/>
            <a:ext cx="11675165" cy="4801314"/>
          </a:xfrm>
          <a:prstGeom prst="rect">
            <a:avLst/>
          </a:prstGeom>
          <a:solidFill>
            <a:schemeClr val="accent4">
              <a:lumMod val="40000"/>
              <a:lumOff val="60000"/>
            </a:schemeClr>
          </a:solidFill>
        </p:spPr>
        <p:txBody>
          <a:bodyPr wrap="square">
            <a:spAutoFit/>
          </a:bodyPr>
          <a:lstStyle/>
          <a:p>
            <a:r>
              <a:rPr lang="en-US" b="1" dirty="0">
                <a:solidFill>
                  <a:schemeClr val="bg1"/>
                </a:solidFill>
                <a:latin typeface="Aharoni" panose="02010803020104030203" pitchFamily="2" charset="-79"/>
                <a:cs typeface="Aharoni" panose="02010803020104030203" pitchFamily="2" charset="-79"/>
              </a:rPr>
              <a:t>In very dilute solutions the distance between the polymer coils (and therefore their functional groups) is especially large, whereas the distance between the functional groups within the polymer molecules is, at least initially, independent of the dilution. Thus, intramolecular reactions are more likely to take place during reactions involving a multifunctional reagent which can react with more than one of the functional groups of the polymer molecules</a:t>
            </a:r>
          </a:p>
          <a:p>
            <a:r>
              <a:rPr lang="en-US" b="1" dirty="0">
                <a:solidFill>
                  <a:schemeClr val="bg1"/>
                </a:solidFill>
                <a:latin typeface="Aharoni" panose="02010803020104030203" pitchFamily="2" charset="-79"/>
                <a:cs typeface="Aharoni" panose="02010803020104030203" pitchFamily="2" charset="-79"/>
              </a:rPr>
              <a:t>At high polymer concentration, intermolecular reactions, i.e., a linking of two polymer molecules, can occur to a lesser extent. Formally, this no longer qualifies as a polymer analogous reaction because the degree of polymerization significantly increases .To avoid such reactions, polymer analogous reactions are best carried out in dilute</a:t>
            </a:r>
          </a:p>
          <a:p>
            <a:r>
              <a:rPr lang="en-US" b="1" dirty="0">
                <a:solidFill>
                  <a:schemeClr val="bg1"/>
                </a:solidFill>
                <a:latin typeface="Aharoni" panose="02010803020104030203" pitchFamily="2" charset="-79"/>
                <a:cs typeface="Aharoni" panose="02010803020104030203" pitchFamily="2" charset="-79"/>
              </a:rPr>
              <a:t>solution</a:t>
            </a:r>
            <a:r>
              <a:rPr lang="en-US" dirty="0">
                <a:latin typeface="Aharoni" panose="02010803020104030203" pitchFamily="2" charset="-79"/>
                <a:cs typeface="Aharoni" panose="02010803020104030203" pitchFamily="2" charset="-79"/>
              </a:rPr>
              <a:t>.</a:t>
            </a:r>
            <a:endParaRPr lang="en-US" b="1" dirty="0">
              <a:solidFill>
                <a:schemeClr val="bg1"/>
              </a:solidFill>
              <a:latin typeface="Aharoni" panose="02010803020104030203" pitchFamily="2" charset="-79"/>
              <a:cs typeface="Aharoni" panose="02010803020104030203" pitchFamily="2" charset="-79"/>
            </a:endParaRPr>
          </a:p>
          <a:p>
            <a:endParaRPr lang="en-US" b="1" dirty="0">
              <a:solidFill>
                <a:schemeClr val="bg1"/>
              </a:solidFill>
              <a:latin typeface="Aharoni" panose="02010803020104030203" pitchFamily="2" charset="-79"/>
              <a:cs typeface="Aharoni" panose="02010803020104030203" pitchFamily="2" charset="-79"/>
            </a:endParaRPr>
          </a:p>
          <a:p>
            <a:endParaRPr lang="en-US" b="1" dirty="0">
              <a:solidFill>
                <a:schemeClr val="bg1"/>
              </a:solidFill>
              <a:latin typeface="Aharoni" panose="02010803020104030203" pitchFamily="2" charset="-79"/>
              <a:cs typeface="Aharoni" panose="02010803020104030203" pitchFamily="2" charset="-79"/>
            </a:endParaRPr>
          </a:p>
          <a:p>
            <a:endParaRPr lang="en-US" b="1" dirty="0">
              <a:solidFill>
                <a:schemeClr val="bg1"/>
              </a:solidFill>
              <a:latin typeface="Aharoni" panose="02010803020104030203" pitchFamily="2" charset="-79"/>
              <a:cs typeface="Aharoni" panose="02010803020104030203" pitchFamily="2" charset="-79"/>
            </a:endParaRPr>
          </a:p>
          <a:p>
            <a:endParaRPr lang="en-US" b="1" dirty="0">
              <a:solidFill>
                <a:schemeClr val="bg1"/>
              </a:solidFill>
              <a:latin typeface="Aharoni" panose="02010803020104030203" pitchFamily="2" charset="-79"/>
              <a:cs typeface="Aharoni" panose="02010803020104030203" pitchFamily="2" charset="-79"/>
            </a:endParaRPr>
          </a:p>
          <a:p>
            <a:endParaRPr lang="en-US" b="1" dirty="0">
              <a:solidFill>
                <a:schemeClr val="bg1"/>
              </a:solidFill>
              <a:latin typeface="SybbtpFvppmmMinionPro-Regular"/>
            </a:endParaRPr>
          </a:p>
          <a:p>
            <a:endParaRPr lang="en-US" b="1" dirty="0">
              <a:solidFill>
                <a:schemeClr val="bg1"/>
              </a:solidFill>
              <a:latin typeface="SybbtpFvppmmMinionPro-Regular"/>
            </a:endParaRPr>
          </a:p>
          <a:p>
            <a:endParaRPr lang="en-US" b="1" dirty="0">
              <a:solidFill>
                <a:schemeClr val="bg1"/>
              </a:solidFill>
              <a:latin typeface="SybbtpFvppmmMinionPro-Regular"/>
            </a:endParaRPr>
          </a:p>
        </p:txBody>
      </p:sp>
      <p:pic>
        <p:nvPicPr>
          <p:cNvPr id="7" name="Picture 6">
            <a:extLst>
              <a:ext uri="{FF2B5EF4-FFF2-40B4-BE49-F238E27FC236}">
                <a16:creationId xmlns:a16="http://schemas.microsoft.com/office/drawing/2014/main" id="{E2537E98-4A09-4098-A858-C284A6C02BEF}"/>
              </a:ext>
            </a:extLst>
          </p:cNvPr>
          <p:cNvPicPr>
            <a:picLocks noChangeAspect="1"/>
          </p:cNvPicPr>
          <p:nvPr/>
        </p:nvPicPr>
        <p:blipFill>
          <a:blip r:embed="rId2"/>
          <a:stretch>
            <a:fillRect/>
          </a:stretch>
        </p:blipFill>
        <p:spPr>
          <a:xfrm>
            <a:off x="2425148" y="3267381"/>
            <a:ext cx="8733182" cy="3345454"/>
          </a:xfrm>
          <a:prstGeom prst="rect">
            <a:avLst/>
          </a:prstGeom>
        </p:spPr>
      </p:pic>
      <p:sp>
        <p:nvSpPr>
          <p:cNvPr id="8" name="Rectangle 7">
            <a:extLst>
              <a:ext uri="{FF2B5EF4-FFF2-40B4-BE49-F238E27FC236}">
                <a16:creationId xmlns:a16="http://schemas.microsoft.com/office/drawing/2014/main" id="{E359832F-4342-4B8F-9B95-8EBE7FA8A1EA}"/>
              </a:ext>
            </a:extLst>
          </p:cNvPr>
          <p:cNvSpPr/>
          <p:nvPr/>
        </p:nvSpPr>
        <p:spPr>
          <a:xfrm>
            <a:off x="119269" y="4196258"/>
            <a:ext cx="3008243" cy="90114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Esterification of PVA to Poly vinyl butyral</a:t>
            </a:r>
          </a:p>
        </p:txBody>
      </p:sp>
    </p:spTree>
    <p:extLst>
      <p:ext uri="{BB962C8B-B14F-4D97-AF65-F5344CB8AC3E}">
        <p14:creationId xmlns:p14="http://schemas.microsoft.com/office/powerpoint/2010/main" val="31618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DBF59BF-D5CC-4F37-BD44-3A2EB8DFD298}"/>
              </a:ext>
            </a:extLst>
          </p:cNvPr>
          <p:cNvPicPr>
            <a:picLocks noChangeAspect="1"/>
          </p:cNvPicPr>
          <p:nvPr/>
        </p:nvPicPr>
        <p:blipFill>
          <a:blip r:embed="rId2"/>
          <a:stretch>
            <a:fillRect/>
          </a:stretch>
        </p:blipFill>
        <p:spPr>
          <a:xfrm>
            <a:off x="2425148" y="281037"/>
            <a:ext cx="8507895" cy="2267266"/>
          </a:xfrm>
          <a:prstGeom prst="rect">
            <a:avLst/>
          </a:prstGeom>
        </p:spPr>
      </p:pic>
      <p:sp>
        <p:nvSpPr>
          <p:cNvPr id="6" name="Rectangle 5">
            <a:extLst>
              <a:ext uri="{FF2B5EF4-FFF2-40B4-BE49-F238E27FC236}">
                <a16:creationId xmlns:a16="http://schemas.microsoft.com/office/drawing/2014/main" id="{B8DA6942-1311-4C1E-BADD-033B824B471B}"/>
              </a:ext>
            </a:extLst>
          </p:cNvPr>
          <p:cNvSpPr/>
          <p:nvPr/>
        </p:nvSpPr>
        <p:spPr>
          <a:xfrm>
            <a:off x="0" y="803701"/>
            <a:ext cx="3008243" cy="90114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Formulation of PVA to Poly vinyl Formal</a:t>
            </a:r>
          </a:p>
        </p:txBody>
      </p:sp>
      <p:sp>
        <p:nvSpPr>
          <p:cNvPr id="4" name="Rectangle 3">
            <a:extLst>
              <a:ext uri="{FF2B5EF4-FFF2-40B4-BE49-F238E27FC236}">
                <a16:creationId xmlns:a16="http://schemas.microsoft.com/office/drawing/2014/main" id="{7B112F36-FE51-4D79-8E9D-52B73320EE32}"/>
              </a:ext>
            </a:extLst>
          </p:cNvPr>
          <p:cNvSpPr/>
          <p:nvPr/>
        </p:nvSpPr>
        <p:spPr>
          <a:xfrm>
            <a:off x="0" y="3250675"/>
            <a:ext cx="6771861" cy="55659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 Technically Significant Polymer Analogous Reactions</a:t>
            </a:r>
            <a:endParaRPr lang="en-US" b="1" dirty="0">
              <a:solidFill>
                <a:schemeClr val="bg1"/>
              </a:solidFill>
              <a:latin typeface="Arial Black" panose="020B0A04020102020204" pitchFamily="34" charset="0"/>
            </a:endParaRPr>
          </a:p>
        </p:txBody>
      </p:sp>
      <p:sp>
        <p:nvSpPr>
          <p:cNvPr id="2" name="Rectangle 1">
            <a:extLst>
              <a:ext uri="{FF2B5EF4-FFF2-40B4-BE49-F238E27FC236}">
                <a16:creationId xmlns:a16="http://schemas.microsoft.com/office/drawing/2014/main" id="{AE7AE40D-9211-4F02-A9A3-7A106BD1D975}"/>
              </a:ext>
            </a:extLst>
          </p:cNvPr>
          <p:cNvSpPr/>
          <p:nvPr/>
        </p:nvSpPr>
        <p:spPr>
          <a:xfrm>
            <a:off x="689113" y="4094129"/>
            <a:ext cx="11204711" cy="1631216"/>
          </a:xfrm>
          <a:prstGeom prst="rect">
            <a:avLst/>
          </a:prstGeom>
          <a:solidFill>
            <a:schemeClr val="accent3">
              <a:lumMod val="40000"/>
              <a:lumOff val="60000"/>
            </a:schemeClr>
          </a:solidFill>
        </p:spPr>
        <p:txBody>
          <a:bodyPr wrap="square">
            <a:spAutoFit/>
          </a:bodyPr>
          <a:lstStyle/>
          <a:p>
            <a:r>
              <a:rPr lang="en-US" sz="2000" b="1" dirty="0">
                <a:solidFill>
                  <a:schemeClr val="bg1"/>
                </a:solidFill>
                <a:latin typeface="SybbtpFvppmmMinionPro-Regular"/>
              </a:rPr>
              <a:t>The aromatic side group of polystyrene can be chemically modified in many different ways. These reactions are often used commercially for polystyrene that has been</a:t>
            </a:r>
          </a:p>
          <a:p>
            <a:r>
              <a:rPr lang="en-US" sz="2000" b="1" dirty="0">
                <a:solidFill>
                  <a:schemeClr val="bg1"/>
                </a:solidFill>
                <a:latin typeface="SybbtpFvppmmMinionPro-Regular"/>
              </a:rPr>
              <a:t>cross-linked</a:t>
            </a:r>
            <a:r>
              <a:rPr lang="en-US" sz="2000" dirty="0">
                <a:solidFill>
                  <a:schemeClr val="bg1"/>
                </a:solidFill>
                <a:latin typeface="SybbtpFvppmmMinionPro-Regular"/>
              </a:rPr>
              <a:t>,</a:t>
            </a:r>
            <a:endParaRPr lang="en-US" sz="2000" dirty="0">
              <a:solidFill>
                <a:schemeClr val="bg1"/>
              </a:solidFill>
            </a:endParaRPr>
          </a:p>
          <a:p>
            <a:endParaRPr lang="en-US" sz="2000" b="1" dirty="0">
              <a:solidFill>
                <a:schemeClr val="bg1"/>
              </a:solidFill>
              <a:latin typeface="SybbtpFvppmmMinionPro-Regular"/>
            </a:endParaRPr>
          </a:p>
          <a:p>
            <a:endParaRPr lang="en-US" sz="2000" b="1" dirty="0">
              <a:solidFill>
                <a:schemeClr val="bg1"/>
              </a:solidFill>
              <a:latin typeface="SybbtpFvppmmMinionPro-Regular"/>
            </a:endParaRPr>
          </a:p>
        </p:txBody>
      </p:sp>
    </p:spTree>
    <p:extLst>
      <p:ext uri="{BB962C8B-B14F-4D97-AF65-F5344CB8AC3E}">
        <p14:creationId xmlns:p14="http://schemas.microsoft.com/office/powerpoint/2010/main" val="359752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A75C122-CE51-41F3-AE53-16C9D4B02A1F}"/>
              </a:ext>
            </a:extLst>
          </p:cNvPr>
          <p:cNvPicPr>
            <a:picLocks noChangeAspect="1"/>
          </p:cNvPicPr>
          <p:nvPr/>
        </p:nvPicPr>
        <p:blipFill>
          <a:blip r:embed="rId2"/>
          <a:stretch>
            <a:fillRect/>
          </a:stretch>
        </p:blipFill>
        <p:spPr>
          <a:xfrm>
            <a:off x="1113183" y="390821"/>
            <a:ext cx="9806608" cy="2418639"/>
          </a:xfrm>
          <a:prstGeom prst="rect">
            <a:avLst/>
          </a:prstGeom>
        </p:spPr>
      </p:pic>
      <p:pic>
        <p:nvPicPr>
          <p:cNvPr id="7" name="Picture 6">
            <a:extLst>
              <a:ext uri="{FF2B5EF4-FFF2-40B4-BE49-F238E27FC236}">
                <a16:creationId xmlns:a16="http://schemas.microsoft.com/office/drawing/2014/main" id="{41884570-6323-44CD-9085-9AB95422604A}"/>
              </a:ext>
            </a:extLst>
          </p:cNvPr>
          <p:cNvPicPr>
            <a:picLocks noChangeAspect="1"/>
          </p:cNvPicPr>
          <p:nvPr/>
        </p:nvPicPr>
        <p:blipFill>
          <a:blip r:embed="rId3"/>
          <a:stretch>
            <a:fillRect/>
          </a:stretch>
        </p:blipFill>
        <p:spPr>
          <a:xfrm>
            <a:off x="1192696" y="3514608"/>
            <a:ext cx="9806608" cy="2519894"/>
          </a:xfrm>
          <a:prstGeom prst="rect">
            <a:avLst/>
          </a:prstGeom>
        </p:spPr>
      </p:pic>
    </p:spTree>
    <p:extLst>
      <p:ext uri="{BB962C8B-B14F-4D97-AF65-F5344CB8AC3E}">
        <p14:creationId xmlns:p14="http://schemas.microsoft.com/office/powerpoint/2010/main" val="1424279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FF2579-5CB8-4542-9CEE-B2EAD2AE4685}"/>
              </a:ext>
            </a:extLst>
          </p:cNvPr>
          <p:cNvPicPr>
            <a:picLocks noChangeAspect="1"/>
          </p:cNvPicPr>
          <p:nvPr/>
        </p:nvPicPr>
        <p:blipFill>
          <a:blip r:embed="rId2"/>
          <a:stretch>
            <a:fillRect/>
          </a:stretch>
        </p:blipFill>
        <p:spPr>
          <a:xfrm>
            <a:off x="4240695" y="377761"/>
            <a:ext cx="7858539" cy="1914792"/>
          </a:xfrm>
          <a:prstGeom prst="rect">
            <a:avLst/>
          </a:prstGeom>
        </p:spPr>
      </p:pic>
      <p:sp>
        <p:nvSpPr>
          <p:cNvPr id="7" name="Rectangle 6">
            <a:extLst>
              <a:ext uri="{FF2B5EF4-FFF2-40B4-BE49-F238E27FC236}">
                <a16:creationId xmlns:a16="http://schemas.microsoft.com/office/drawing/2014/main" id="{13137701-EEA8-4643-ADE3-5A6BB16948BC}"/>
              </a:ext>
            </a:extLst>
          </p:cNvPr>
          <p:cNvSpPr/>
          <p:nvPr/>
        </p:nvSpPr>
        <p:spPr>
          <a:xfrm>
            <a:off x="92765" y="377761"/>
            <a:ext cx="3962399" cy="191479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YxylgdRgdbnmMyriadPro-Regular"/>
              </a:rPr>
              <a:t>Structure of</a:t>
            </a:r>
          </a:p>
          <a:p>
            <a:pPr algn="ctr"/>
            <a:r>
              <a:rPr lang="en-US" sz="2000" b="1" dirty="0">
                <a:solidFill>
                  <a:schemeClr val="bg1"/>
                </a:solidFill>
                <a:latin typeface="YxylgdRgdbnmMyriadPro-Regular"/>
              </a:rPr>
              <a:t>cellulose and the </a:t>
            </a:r>
            <a:r>
              <a:rPr lang="en-US" sz="2000" b="1" dirty="0">
                <a:solidFill>
                  <a:schemeClr val="bg1"/>
                </a:solidFill>
                <a:latin typeface="MswnkfMgkpthMyriadPro-Regular-SC700"/>
              </a:rPr>
              <a:t>d</a:t>
            </a:r>
            <a:r>
              <a:rPr lang="en-US" sz="2000" b="1" dirty="0">
                <a:solidFill>
                  <a:schemeClr val="bg1"/>
                </a:solidFill>
                <a:latin typeface="YxylgdRgdbnmMyriadPro-Regular"/>
              </a:rPr>
              <a:t>-glucose unit.</a:t>
            </a:r>
            <a:endParaRPr lang="en-US" sz="2000" b="1" dirty="0">
              <a:solidFill>
                <a:schemeClr val="bg1"/>
              </a:solidFill>
            </a:endParaRPr>
          </a:p>
        </p:txBody>
      </p:sp>
      <p:pic>
        <p:nvPicPr>
          <p:cNvPr id="9" name="Picture 8">
            <a:extLst>
              <a:ext uri="{FF2B5EF4-FFF2-40B4-BE49-F238E27FC236}">
                <a16:creationId xmlns:a16="http://schemas.microsoft.com/office/drawing/2014/main" id="{8B666E73-8423-4CAC-A5AD-A5EF0911ABA3}"/>
              </a:ext>
            </a:extLst>
          </p:cNvPr>
          <p:cNvPicPr>
            <a:picLocks noChangeAspect="1"/>
          </p:cNvPicPr>
          <p:nvPr/>
        </p:nvPicPr>
        <p:blipFill>
          <a:blip r:embed="rId3"/>
          <a:stretch>
            <a:fillRect/>
          </a:stretch>
        </p:blipFill>
        <p:spPr>
          <a:xfrm>
            <a:off x="4240696" y="2830571"/>
            <a:ext cx="7858538" cy="3469753"/>
          </a:xfrm>
          <a:prstGeom prst="rect">
            <a:avLst/>
          </a:prstGeom>
        </p:spPr>
      </p:pic>
      <p:sp>
        <p:nvSpPr>
          <p:cNvPr id="10" name="Rectangle 9">
            <a:extLst>
              <a:ext uri="{FF2B5EF4-FFF2-40B4-BE49-F238E27FC236}">
                <a16:creationId xmlns:a16="http://schemas.microsoft.com/office/drawing/2014/main" id="{FFDF95F7-EAA7-4059-91C1-2F63DDBEF299}"/>
              </a:ext>
            </a:extLst>
          </p:cNvPr>
          <p:cNvSpPr/>
          <p:nvPr/>
        </p:nvSpPr>
        <p:spPr>
          <a:xfrm>
            <a:off x="92766" y="2851534"/>
            <a:ext cx="4055164" cy="346975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Conversion of cellulose to (a) cellulose nitrate(b) cellulose acetate, and (c) cellulose xanthate. </a:t>
            </a:r>
            <a:r>
              <a:rPr lang="en-US" sz="2000" b="1" i="1" dirty="0">
                <a:solidFill>
                  <a:schemeClr val="bg1"/>
                </a:solidFill>
              </a:rPr>
              <a:t>Cell</a:t>
            </a:r>
            <a:r>
              <a:rPr lang="en-US" sz="2000" b="1" dirty="0">
                <a:solidFill>
                  <a:schemeClr val="bg1"/>
                </a:solidFill>
              </a:rPr>
              <a:t>-</a:t>
            </a:r>
            <a:r>
              <a:rPr lang="en-US" sz="2000" b="1" i="1" dirty="0">
                <a:solidFill>
                  <a:schemeClr val="bg1"/>
                </a:solidFill>
              </a:rPr>
              <a:t>OH</a:t>
            </a:r>
            <a:endParaRPr lang="en-US" sz="2000" b="1" dirty="0">
              <a:solidFill>
                <a:schemeClr val="bg1"/>
              </a:solidFill>
            </a:endParaRPr>
          </a:p>
          <a:p>
            <a:endParaRPr lang="en-US" sz="2000" b="1" dirty="0">
              <a:solidFill>
                <a:schemeClr val="bg1"/>
              </a:solidFill>
            </a:endParaRPr>
          </a:p>
          <a:p>
            <a:endParaRPr lang="en-US" sz="2000" b="1" dirty="0">
              <a:solidFill>
                <a:schemeClr val="bg1"/>
              </a:solidFill>
            </a:endParaRPr>
          </a:p>
        </p:txBody>
      </p:sp>
      <p:sp>
        <p:nvSpPr>
          <p:cNvPr id="11" name="Rectangle 10">
            <a:extLst>
              <a:ext uri="{FF2B5EF4-FFF2-40B4-BE49-F238E27FC236}">
                <a16:creationId xmlns:a16="http://schemas.microsoft.com/office/drawing/2014/main" id="{3B90427D-A783-49B1-9EBD-7333BA302F76}"/>
              </a:ext>
            </a:extLst>
          </p:cNvPr>
          <p:cNvSpPr/>
          <p:nvPr/>
        </p:nvSpPr>
        <p:spPr>
          <a:xfrm>
            <a:off x="10694504" y="3829878"/>
            <a:ext cx="1285461" cy="1152939"/>
          </a:xfrm>
          <a:prstGeom prst="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r>
              <a:rPr lang="en-US" sz="1400" b="1" dirty="0"/>
              <a:t>Textile fibers and</a:t>
            </a:r>
          </a:p>
          <a:p>
            <a:r>
              <a:rPr lang="en-US" sz="1400" b="1" dirty="0"/>
              <a:t>cigarette filters</a:t>
            </a:r>
          </a:p>
        </p:txBody>
      </p:sp>
    </p:spTree>
    <p:extLst>
      <p:ext uri="{BB962C8B-B14F-4D97-AF65-F5344CB8AC3E}">
        <p14:creationId xmlns:p14="http://schemas.microsoft.com/office/powerpoint/2010/main" val="187841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420AB3-9B35-421F-9412-0305F7E8EA8D}"/>
              </a:ext>
            </a:extLst>
          </p:cNvPr>
          <p:cNvSpPr/>
          <p:nvPr/>
        </p:nvSpPr>
        <p:spPr>
          <a:xfrm>
            <a:off x="145774" y="198783"/>
            <a:ext cx="11860696" cy="649356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82B13A3-A9FF-44EC-919C-CE33701FAAFA}"/>
              </a:ext>
            </a:extLst>
          </p:cNvPr>
          <p:cNvPicPr>
            <a:picLocks noChangeAspect="1"/>
          </p:cNvPicPr>
          <p:nvPr/>
        </p:nvPicPr>
        <p:blipFill>
          <a:blip r:embed="rId2"/>
          <a:stretch>
            <a:fillRect/>
          </a:stretch>
        </p:blipFill>
        <p:spPr>
          <a:xfrm>
            <a:off x="901148" y="576923"/>
            <a:ext cx="10813774" cy="3305964"/>
          </a:xfrm>
          <a:prstGeom prst="rect">
            <a:avLst/>
          </a:prstGeom>
        </p:spPr>
      </p:pic>
      <p:sp>
        <p:nvSpPr>
          <p:cNvPr id="7" name="Rectangle 6">
            <a:extLst>
              <a:ext uri="{FF2B5EF4-FFF2-40B4-BE49-F238E27FC236}">
                <a16:creationId xmlns:a16="http://schemas.microsoft.com/office/drawing/2014/main" id="{DBDBF92F-EC21-496C-8DEB-2AAE8570920D}"/>
              </a:ext>
            </a:extLst>
          </p:cNvPr>
          <p:cNvSpPr/>
          <p:nvPr/>
        </p:nvSpPr>
        <p:spPr>
          <a:xfrm>
            <a:off x="901148" y="4002156"/>
            <a:ext cx="10813773" cy="2372139"/>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These materials are functional polymers (7 Chap. 19), for example as food thickeners</a:t>
            </a:r>
          </a:p>
          <a:p>
            <a:r>
              <a:rPr lang="en-US" b="1" dirty="0">
                <a:solidFill>
                  <a:schemeClr val="bg1"/>
                </a:solidFill>
              </a:rPr>
              <a:t>(E466), stabilizers for suspensions of </a:t>
            </a:r>
            <a:r>
              <a:rPr lang="en-US" b="1" dirty="0" err="1">
                <a:solidFill>
                  <a:schemeClr val="bg1"/>
                </a:solidFill>
              </a:rPr>
              <a:t>nano</a:t>
            </a:r>
            <a:r>
              <a:rPr lang="en-US" b="1" dirty="0">
                <a:solidFill>
                  <a:schemeClr val="bg1"/>
                </a:solidFill>
              </a:rPr>
              <a:t> particles, glues, pharmaceutical additives, and</a:t>
            </a:r>
          </a:p>
          <a:p>
            <a:r>
              <a:rPr lang="en-US" b="1" dirty="0">
                <a:solidFill>
                  <a:schemeClr val="bg1"/>
                </a:solidFill>
              </a:rPr>
              <a:t>flow improvers for concrete as well as for additives to textiles and paper. Cellulose ethers are also used as membrane substrates or, especially benzyl cellulose, as thermoplastic resins.</a:t>
            </a:r>
          </a:p>
          <a:p>
            <a:endParaRPr lang="en-US" b="1" dirty="0">
              <a:solidFill>
                <a:schemeClr val="bg1"/>
              </a:solidFill>
            </a:endParaRPr>
          </a:p>
        </p:txBody>
      </p:sp>
    </p:spTree>
    <p:extLst>
      <p:ext uri="{BB962C8B-B14F-4D97-AF65-F5344CB8AC3E}">
        <p14:creationId xmlns:p14="http://schemas.microsoft.com/office/powerpoint/2010/main" val="324126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6D12AC-A739-4F38-9101-E122C3C0884C}"/>
              </a:ext>
            </a:extLst>
          </p:cNvPr>
          <p:cNvSpPr/>
          <p:nvPr/>
        </p:nvSpPr>
        <p:spPr>
          <a:xfrm>
            <a:off x="106018" y="132522"/>
            <a:ext cx="3445565" cy="51683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3-Cross-Linking Reactions</a:t>
            </a:r>
            <a:endParaRPr lang="en-US" b="1" dirty="0">
              <a:solidFill>
                <a:schemeClr val="bg1"/>
              </a:solidFill>
              <a:latin typeface="Arial Black" panose="020B0A04020102020204" pitchFamily="34" charset="0"/>
            </a:endParaRPr>
          </a:p>
        </p:txBody>
      </p:sp>
      <p:sp>
        <p:nvSpPr>
          <p:cNvPr id="5" name="Rectangle 4">
            <a:extLst>
              <a:ext uri="{FF2B5EF4-FFF2-40B4-BE49-F238E27FC236}">
                <a16:creationId xmlns:a16="http://schemas.microsoft.com/office/drawing/2014/main" id="{01D0EFB0-7729-4605-8382-FDA40550EED4}"/>
              </a:ext>
            </a:extLst>
          </p:cNvPr>
          <p:cNvSpPr/>
          <p:nvPr/>
        </p:nvSpPr>
        <p:spPr>
          <a:xfrm>
            <a:off x="265043" y="768626"/>
            <a:ext cx="11648661" cy="54598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Cross-linking reactions result in covalent bonds between individual macromolecules and are thus, by definition, not polymer analogous reactions. However, the chemical cross-linking of polymers is also very important industrially, and has a great effect on their material properties, as mentioned briefly here:-</a:t>
            </a: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r>
              <a:rPr lang="en-US" b="1" dirty="0">
                <a:solidFill>
                  <a:schemeClr val="bg1"/>
                </a:solidFill>
              </a:rPr>
              <a:t>1-          The glass transition temperature increases because of the decrease in the mobility of</a:t>
            </a:r>
          </a:p>
          <a:p>
            <a:pPr algn="ctr"/>
            <a:r>
              <a:rPr lang="en-US" b="1" dirty="0">
                <a:solidFill>
                  <a:schemeClr val="bg1"/>
                </a:solidFill>
              </a:rPr>
              <a:t>the polymer chains and the increasing molar mass which approaches an infinite value</a:t>
            </a:r>
          </a:p>
          <a:p>
            <a:pPr algn="ctr"/>
            <a:r>
              <a:rPr lang="en-US" b="1" dirty="0">
                <a:solidFill>
                  <a:schemeClr val="bg1"/>
                </a:solidFill>
              </a:rPr>
              <a:t>during cross-linking.</a:t>
            </a:r>
          </a:p>
          <a:p>
            <a:pPr algn="ctr"/>
            <a:r>
              <a:rPr lang="en-US" b="1" dirty="0">
                <a:solidFill>
                  <a:schemeClr val="bg1"/>
                </a:solidFill>
              </a:rPr>
              <a:t>2-      The strength of the material increases.</a:t>
            </a:r>
          </a:p>
          <a:p>
            <a:pPr algn="ctr"/>
            <a:r>
              <a:rPr lang="en-US" b="1" dirty="0">
                <a:solidFill>
                  <a:schemeClr val="bg1"/>
                </a:solidFill>
              </a:rPr>
              <a:t>3-        Because of the increase in molar mass, the solubility of the macromolecules decreases.</a:t>
            </a:r>
          </a:p>
          <a:p>
            <a:pPr algn="ctr"/>
            <a:r>
              <a:rPr lang="en-US" b="1" dirty="0">
                <a:solidFill>
                  <a:schemeClr val="bg1"/>
                </a:solidFill>
              </a:rPr>
              <a:t>When cross-linking is complete, the material is completely insoluble</a:t>
            </a:r>
          </a:p>
        </p:txBody>
      </p:sp>
    </p:spTree>
    <p:extLst>
      <p:ext uri="{BB962C8B-B14F-4D97-AF65-F5344CB8AC3E}">
        <p14:creationId xmlns:p14="http://schemas.microsoft.com/office/powerpoint/2010/main" val="101112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0F638B3-3481-499E-B02F-B13185FAD1BD}"/>
              </a:ext>
            </a:extLst>
          </p:cNvPr>
          <p:cNvPicPr>
            <a:picLocks noChangeAspect="1"/>
          </p:cNvPicPr>
          <p:nvPr/>
        </p:nvPicPr>
        <p:blipFill>
          <a:blip r:embed="rId2"/>
          <a:stretch>
            <a:fillRect/>
          </a:stretch>
        </p:blipFill>
        <p:spPr>
          <a:xfrm>
            <a:off x="3498574" y="179549"/>
            <a:ext cx="8481391" cy="2961216"/>
          </a:xfrm>
          <a:prstGeom prst="rect">
            <a:avLst/>
          </a:prstGeom>
        </p:spPr>
      </p:pic>
      <p:sp>
        <p:nvSpPr>
          <p:cNvPr id="6" name="Rectangle 5">
            <a:extLst>
              <a:ext uri="{FF2B5EF4-FFF2-40B4-BE49-F238E27FC236}">
                <a16:creationId xmlns:a16="http://schemas.microsoft.com/office/drawing/2014/main" id="{9AC21C73-4102-424A-B2D5-D152B8CC4CDC}"/>
              </a:ext>
            </a:extLst>
          </p:cNvPr>
          <p:cNvSpPr/>
          <p:nvPr/>
        </p:nvSpPr>
        <p:spPr>
          <a:xfrm>
            <a:off x="92765" y="179548"/>
            <a:ext cx="3286539" cy="296121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Cross-linking of</a:t>
            </a:r>
          </a:p>
          <a:p>
            <a:pPr algn="ctr"/>
            <a:r>
              <a:rPr lang="en-US" b="1" dirty="0">
                <a:solidFill>
                  <a:schemeClr val="bg1"/>
                </a:solidFill>
              </a:rPr>
              <a:t>polymers by radicals or by radiation .</a:t>
            </a:r>
            <a:endParaRPr lang="en-US" sz="2000" b="1" dirty="0">
              <a:solidFill>
                <a:schemeClr val="bg1"/>
              </a:solidFill>
            </a:endParaRPr>
          </a:p>
        </p:txBody>
      </p:sp>
      <p:pic>
        <p:nvPicPr>
          <p:cNvPr id="8" name="Picture 7">
            <a:extLst>
              <a:ext uri="{FF2B5EF4-FFF2-40B4-BE49-F238E27FC236}">
                <a16:creationId xmlns:a16="http://schemas.microsoft.com/office/drawing/2014/main" id="{AEC575EF-754A-4A56-8DBD-EE94682EA76A}"/>
              </a:ext>
            </a:extLst>
          </p:cNvPr>
          <p:cNvPicPr>
            <a:picLocks noChangeAspect="1"/>
          </p:cNvPicPr>
          <p:nvPr/>
        </p:nvPicPr>
        <p:blipFill>
          <a:blip r:embed="rId3"/>
          <a:stretch>
            <a:fillRect/>
          </a:stretch>
        </p:blipFill>
        <p:spPr>
          <a:xfrm>
            <a:off x="3498574" y="3578088"/>
            <a:ext cx="8481391" cy="2824142"/>
          </a:xfrm>
          <a:prstGeom prst="rect">
            <a:avLst/>
          </a:prstGeom>
        </p:spPr>
      </p:pic>
      <p:sp>
        <p:nvSpPr>
          <p:cNvPr id="9" name="Rectangle 8">
            <a:extLst>
              <a:ext uri="{FF2B5EF4-FFF2-40B4-BE49-F238E27FC236}">
                <a16:creationId xmlns:a16="http://schemas.microsoft.com/office/drawing/2014/main" id="{B881C6BA-AE8F-4387-B6D4-F7C84F874283}"/>
              </a:ext>
            </a:extLst>
          </p:cNvPr>
          <p:cNvSpPr/>
          <p:nvPr/>
        </p:nvSpPr>
        <p:spPr>
          <a:xfrm>
            <a:off x="145774" y="3578088"/>
            <a:ext cx="3233530" cy="282414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Vulcanization of</a:t>
            </a:r>
          </a:p>
          <a:p>
            <a:pPr algn="ctr"/>
            <a:r>
              <a:rPr lang="en-US" b="1" dirty="0">
                <a:solidFill>
                  <a:schemeClr val="bg1"/>
                </a:solidFill>
              </a:rPr>
              <a:t>natural rubber (</a:t>
            </a:r>
            <a:r>
              <a:rPr lang="en-US" b="1" i="1" dirty="0">
                <a:solidFill>
                  <a:schemeClr val="bg1"/>
                </a:solidFill>
              </a:rPr>
              <a:t>cis</a:t>
            </a:r>
            <a:r>
              <a:rPr lang="en-US" b="1" dirty="0">
                <a:solidFill>
                  <a:schemeClr val="bg1"/>
                </a:solidFill>
              </a:rPr>
              <a:t>-polyisoprene)</a:t>
            </a:r>
            <a:endParaRPr lang="en-US" sz="2000" b="1" dirty="0">
              <a:solidFill>
                <a:schemeClr val="bg1"/>
              </a:solidFill>
            </a:endParaRPr>
          </a:p>
        </p:txBody>
      </p:sp>
    </p:spTree>
    <p:extLst>
      <p:ext uri="{BB962C8B-B14F-4D97-AF65-F5344CB8AC3E}">
        <p14:creationId xmlns:p14="http://schemas.microsoft.com/office/powerpoint/2010/main" val="280315845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196</TotalTime>
  <Words>1157</Words>
  <Application>Microsoft Office PowerPoint</Application>
  <PresentationFormat>Widescreen</PresentationFormat>
  <Paragraphs>127</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Agency FB</vt:lpstr>
      <vt:lpstr>Aharoni</vt:lpstr>
      <vt:lpstr>Arial Black</vt:lpstr>
      <vt:lpstr>Century Gothic</vt:lpstr>
      <vt:lpstr>MswnkfMgkpthMyriadPro-Regular-SC700</vt:lpstr>
      <vt:lpstr>SybbtpFvppmmMinionPro-Regular</vt:lpstr>
      <vt:lpstr>Wingdings 3</vt:lpstr>
      <vt:lpstr>YxylgdRgdbnmMyriadPro-Regular</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22</cp:revision>
  <dcterms:created xsi:type="dcterms:W3CDTF">2020-11-26T21:04:38Z</dcterms:created>
  <dcterms:modified xsi:type="dcterms:W3CDTF">2020-11-29T17:49:43Z</dcterms:modified>
</cp:coreProperties>
</file>